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427" r:id="rId2"/>
    <p:sldId id="430" r:id="rId3"/>
    <p:sldId id="431" r:id="rId4"/>
    <p:sldId id="438" r:id="rId5"/>
    <p:sldId id="433" r:id="rId6"/>
    <p:sldId id="436" r:id="rId7"/>
    <p:sldId id="435" r:id="rId8"/>
    <p:sldId id="429" r:id="rId9"/>
    <p:sldId id="440" r:id="rId10"/>
    <p:sldId id="439" r:id="rId11"/>
    <p:sldId id="441" r:id="rId12"/>
    <p:sldId id="463" r:id="rId13"/>
    <p:sldId id="442" r:id="rId14"/>
    <p:sldId id="443" r:id="rId15"/>
    <p:sldId id="464" r:id="rId16"/>
    <p:sldId id="465" r:id="rId17"/>
    <p:sldId id="466" r:id="rId18"/>
    <p:sldId id="468" r:id="rId19"/>
    <p:sldId id="280" r:id="rId20"/>
    <p:sldId id="263" r:id="rId21"/>
    <p:sldId id="452" r:id="rId22"/>
    <p:sldId id="447" r:id="rId23"/>
    <p:sldId id="450" r:id="rId24"/>
    <p:sldId id="451" r:id="rId25"/>
    <p:sldId id="448" r:id="rId26"/>
    <p:sldId id="453" r:id="rId27"/>
    <p:sldId id="454" r:id="rId28"/>
    <p:sldId id="455" r:id="rId29"/>
    <p:sldId id="456" r:id="rId30"/>
    <p:sldId id="457" r:id="rId31"/>
    <p:sldId id="458" r:id="rId32"/>
    <p:sldId id="459" r:id="rId33"/>
    <p:sldId id="460" r:id="rId34"/>
    <p:sldId id="469" r:id="rId35"/>
    <p:sldId id="467" r:id="rId36"/>
    <p:sldId id="461" r:id="rId37"/>
    <p:sldId id="462" r:id="rId3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J Ward" initials="BJW" lastIdx="1" clrIdx="0">
    <p:extLst>
      <p:ext uri="{19B8F6BF-5375-455C-9EA6-DF929625EA0E}">
        <p15:presenceInfo xmlns:p15="http://schemas.microsoft.com/office/powerpoint/2012/main" userId="S-1-5-21-3414352988-972178952-4124595837-4150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644"/>
    <a:srgbClr val="C4BD97"/>
    <a:srgbClr val="69BE28"/>
    <a:srgbClr val="36A6DE"/>
    <a:srgbClr val="5EB6E4"/>
    <a:srgbClr val="F5F5F5"/>
    <a:srgbClr val="FF7900"/>
    <a:srgbClr val="BED600"/>
    <a:srgbClr val="0070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 autoAdjust="0"/>
    <p:restoredTop sz="79095" autoAdjust="0"/>
  </p:normalViewPr>
  <p:slideViewPr>
    <p:cSldViewPr>
      <p:cViewPr varScale="1">
        <p:scale>
          <a:sx n="102" d="100"/>
          <a:sy n="102" d="100"/>
        </p:scale>
        <p:origin x="24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1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421"/>
    </p:cViewPr>
  </p:sorterViewPr>
  <p:notesViewPr>
    <p:cSldViewPr>
      <p:cViewPr varScale="1">
        <p:scale>
          <a:sx n="99" d="100"/>
          <a:sy n="99" d="100"/>
        </p:scale>
        <p:origin x="3522" y="-3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8EF409-1C80-47AF-8A67-B4E4FBB3A22C}" type="datetimeFigureOut">
              <a:rPr lang="en-US" smtClean="0"/>
              <a:t>10/30/18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29F074E-CF17-4F0A-8507-03243DEA9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3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F074E-CF17-4F0A-8507-03243DEA9B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16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F074E-CF17-4F0A-8507-03243DEA9B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56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F074E-CF17-4F0A-8507-03243DEA9B0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4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F074E-CF17-4F0A-8507-03243DEA9B0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50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F074E-CF17-4F0A-8507-03243DEA9B0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61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F074E-CF17-4F0A-8507-03243DEA9B0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5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116644">
            <a:alpha val="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07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A162F78-313D-41BD-AD4D-7399C9623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0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A162F78-313D-41BD-AD4D-7399C9623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3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gradFill flip="none" rotWithShape="1">
            <a:gsLst>
              <a:gs pos="0">
                <a:srgbClr val="116644">
                  <a:shade val="30000"/>
                  <a:satMod val="115000"/>
                </a:srgbClr>
              </a:gs>
              <a:gs pos="50000">
                <a:srgbClr val="116644">
                  <a:shade val="67500"/>
                  <a:satMod val="115000"/>
                </a:srgbClr>
              </a:gs>
              <a:gs pos="100000">
                <a:srgbClr val="116644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4902"/>
            <a:ext cx="8305800" cy="4470400"/>
          </a:xfrm>
        </p:spPr>
        <p:txBody>
          <a:bodyPr/>
          <a:lstStyle>
            <a:lvl1pPr marL="342900" indent="-342900">
              <a:spcAft>
                <a:spcPts val="1200"/>
              </a:spcAft>
              <a:buClr>
                <a:srgbClr val="116644"/>
              </a:buClr>
              <a:buFont typeface="Wingdings" panose="05000000000000000000" pitchFamily="2" charset="2"/>
              <a:buChar char="§"/>
              <a:defRPr sz="2200"/>
            </a:lvl1pPr>
            <a:lvl2pPr marL="742950" indent="-285750">
              <a:spcAft>
                <a:spcPts val="1200"/>
              </a:spcAft>
              <a:buClr>
                <a:srgbClr val="88C53F"/>
              </a:buClr>
              <a:buFont typeface="Wingdings" panose="05000000000000000000" pitchFamily="2" charset="2"/>
              <a:buChar char="§"/>
              <a:defRPr sz="1900"/>
            </a:lvl2pPr>
            <a:lvl3pPr marL="1143000" indent="-228600">
              <a:spcAft>
                <a:spcPts val="1200"/>
              </a:spcAft>
              <a:buClr>
                <a:srgbClr val="116644"/>
              </a:buClr>
              <a:buFont typeface="Wingdings" panose="05000000000000000000" pitchFamily="2" charset="2"/>
              <a:buChar char="§"/>
              <a:defRPr sz="1700"/>
            </a:lvl3pPr>
            <a:lvl4pPr marL="1600200" indent="-228600">
              <a:spcAft>
                <a:spcPts val="1200"/>
              </a:spcAft>
              <a:buClr>
                <a:srgbClr val="116644"/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spcAft>
                <a:spcPts val="1200"/>
              </a:spcAft>
              <a:buClr>
                <a:srgbClr val="116644"/>
              </a:buClr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578602"/>
            <a:ext cx="381000" cy="260121"/>
          </a:xfrm>
          <a:prstGeom prst="rect">
            <a:avLst/>
          </a:prstGeom>
        </p:spPr>
        <p:txBody>
          <a:bodyPr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fld id="{5240D387-2B90-4DA2-9E6E-FF5CF4A3D7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28360"/>
            <a:ext cx="1831996" cy="58328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09600"/>
            <a:ext cx="9144000" cy="685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13870"/>
            <a:ext cx="8305800" cy="484632"/>
          </a:xfrm>
        </p:spPr>
        <p:txBody>
          <a:bodyPr>
            <a:no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719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A162F78-313D-41BD-AD4D-7399C9623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2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A162F78-313D-41BD-AD4D-7399C9623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A162F78-313D-41BD-AD4D-7399C9623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1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A162F78-313D-41BD-AD4D-7399C9623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9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A162F78-313D-41BD-AD4D-7399C9623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7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A162F78-313D-41BD-AD4D-7399C9623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9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A162F78-313D-41BD-AD4D-7399C9623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3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783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fmscleveland.com/woodruff/" TargetMode="External"/><Relationship Id="rId4" Type="http://schemas.openxmlformats.org/officeDocument/2006/relationships/image" Target="../media/image1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"/>
            <a:ext cx="9144000" cy="185057"/>
          </a:xfrm>
          <a:prstGeom prst="rect">
            <a:avLst/>
          </a:prstGeom>
          <a:gradFill flip="none" rotWithShape="1">
            <a:gsLst>
              <a:gs pos="0">
                <a:srgbClr val="116644">
                  <a:shade val="30000"/>
                  <a:satMod val="115000"/>
                </a:srgbClr>
              </a:gs>
              <a:gs pos="50000">
                <a:srgbClr val="116644">
                  <a:shade val="67500"/>
                  <a:satMod val="115000"/>
                </a:srgbClr>
              </a:gs>
              <a:gs pos="100000">
                <a:srgbClr val="11664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" y="6672945"/>
            <a:ext cx="9144000" cy="185057"/>
          </a:xfrm>
          <a:prstGeom prst="rect">
            <a:avLst/>
          </a:prstGeom>
          <a:gradFill flip="none" rotWithShape="1">
            <a:gsLst>
              <a:gs pos="0">
                <a:srgbClr val="116644">
                  <a:shade val="30000"/>
                  <a:satMod val="115000"/>
                </a:srgbClr>
              </a:gs>
              <a:gs pos="50000">
                <a:srgbClr val="116644">
                  <a:shade val="67500"/>
                  <a:satMod val="115000"/>
                </a:srgbClr>
              </a:gs>
              <a:gs pos="100000">
                <a:srgbClr val="11664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A0FD0D-58D2-4288-BAD7-EE73F3C7E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2" y="5715000"/>
            <a:ext cx="1914661" cy="609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6500D1D-74D4-4D71-B4B8-4714C420BEF2}"/>
              </a:ext>
            </a:extLst>
          </p:cNvPr>
          <p:cNvSpPr/>
          <p:nvPr/>
        </p:nvSpPr>
        <p:spPr>
          <a:xfrm>
            <a:off x="247543" y="1060273"/>
            <a:ext cx="85916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Multidisciplinary Research in the Field of Substance Abuse: </a:t>
            </a:r>
          </a:p>
          <a:p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Innovative Strategies &amp; Lessons learned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19B9AD-7D47-4027-BC9C-B5EE818E8242}"/>
              </a:ext>
            </a:extLst>
          </p:cNvPr>
          <p:cNvSpPr/>
          <p:nvPr/>
        </p:nvSpPr>
        <p:spPr>
          <a:xfrm>
            <a:off x="609599" y="3355614"/>
            <a:ext cx="79344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Moderator: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</a:p>
          <a:p>
            <a:r>
              <a:rPr lang="en-US" sz="2000" b="1" dirty="0">
                <a:solidFill>
                  <a:srgbClr val="746B64"/>
                </a:solidFill>
                <a:latin typeface="Calibri" panose="020F0502020204030204" pitchFamily="34" charset="0"/>
              </a:rPr>
              <a:t>Cathleen A. Lewandowski (Social Work)</a:t>
            </a:r>
            <a:endParaRPr lang="en-US" sz="1600" dirty="0">
              <a:solidFill>
                <a:srgbClr val="746B64"/>
              </a:solidFill>
              <a:latin typeface="Calibri" panose="020F0502020204030204" pitchFamily="34" charset="0"/>
            </a:endParaRPr>
          </a:p>
          <a:p>
            <a:endParaRPr lang="en-US" sz="1600" dirty="0">
              <a:solidFill>
                <a:srgbClr val="746B64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</a:rPr>
              <a:t>Panelists:</a:t>
            </a:r>
          </a:p>
          <a:p>
            <a:r>
              <a:rPr lang="en-US" sz="2000" b="1" dirty="0">
                <a:solidFill>
                  <a:srgbClr val="746B64"/>
                </a:solidFill>
                <a:latin typeface="Calibri" panose="020F0502020204030204" pitchFamily="34" charset="0"/>
              </a:rPr>
              <a:t>Wendy </a:t>
            </a:r>
            <a:r>
              <a:rPr lang="en-US" sz="2000" b="1" dirty="0" err="1">
                <a:solidFill>
                  <a:srgbClr val="746B64"/>
                </a:solidFill>
                <a:latin typeface="Calibri" panose="020F0502020204030204" pitchFamily="34" charset="0"/>
              </a:rPr>
              <a:t>Regoeczi</a:t>
            </a:r>
            <a:r>
              <a:rPr lang="en-US" sz="2000" b="1" dirty="0">
                <a:solidFill>
                  <a:srgbClr val="746B64"/>
                </a:solidFill>
                <a:latin typeface="Calibri" panose="020F0502020204030204" pitchFamily="34" charset="0"/>
              </a:rPr>
              <a:t> (Criminology, Anthropology &amp; Sociology)</a:t>
            </a:r>
          </a:p>
          <a:p>
            <a:r>
              <a:rPr lang="en-US" sz="2000" b="1" dirty="0">
                <a:solidFill>
                  <a:srgbClr val="746B64"/>
                </a:solidFill>
                <a:latin typeface="Calibri" panose="020F0502020204030204" pitchFamily="34" charset="0"/>
              </a:rPr>
              <a:t>Patricia Stoddard-Dare (Social Work)</a:t>
            </a:r>
          </a:p>
          <a:p>
            <a:r>
              <a:rPr lang="en-US" sz="2000" b="1" dirty="0">
                <a:solidFill>
                  <a:srgbClr val="746B64"/>
                </a:solidFill>
                <a:latin typeface="Calibri" panose="020F0502020204030204" pitchFamily="34" charset="0"/>
              </a:rPr>
              <a:t>Miyuki </a:t>
            </a:r>
            <a:r>
              <a:rPr lang="en-US" sz="2000" b="1" dirty="0" err="1">
                <a:solidFill>
                  <a:srgbClr val="746B64"/>
                </a:solidFill>
                <a:latin typeface="Calibri" panose="020F0502020204030204" pitchFamily="34" charset="0"/>
              </a:rPr>
              <a:t>Tedor</a:t>
            </a:r>
            <a:r>
              <a:rPr lang="en-US" sz="2000" b="1" dirty="0">
                <a:solidFill>
                  <a:srgbClr val="746B64"/>
                </a:solidFill>
                <a:latin typeface="Calibri" panose="020F0502020204030204" pitchFamily="34" charset="0"/>
              </a:rPr>
              <a:t> (Criminology, Anthropology &amp; Sociology)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CB7B56-99F1-4F1B-A1E2-E69939FC6B78}"/>
              </a:ext>
            </a:extLst>
          </p:cNvPr>
          <p:cNvSpPr/>
          <p:nvPr/>
        </p:nvSpPr>
        <p:spPr>
          <a:xfrm>
            <a:off x="6966981" y="315192"/>
            <a:ext cx="1886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8230"/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D19B21"/>
                </a:solidFill>
                <a:latin typeface="Calibri" panose="020F0502020204030204" pitchFamily="34" charset="0"/>
              </a:rPr>
              <a:t>October 19, 2018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02A0C7-A1F1-440F-A421-8D9E31E124C6}"/>
              </a:ext>
            </a:extLst>
          </p:cNvPr>
          <p:cNvSpPr/>
          <p:nvPr/>
        </p:nvSpPr>
        <p:spPr>
          <a:xfrm>
            <a:off x="4011" y="303814"/>
            <a:ext cx="88351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110">
              <a:spcAft>
                <a:spcPts val="600"/>
              </a:spcAft>
            </a:pPr>
            <a:r>
              <a:rPr lang="en-US" sz="1200" dirty="0">
                <a:latin typeface="Impact" panose="020B0806030902050204" pitchFamily="34" charset="0"/>
              </a:rPr>
              <a:t> </a:t>
            </a:r>
            <a:r>
              <a:rPr lang="en-US" sz="2000" dirty="0">
                <a:solidFill>
                  <a:srgbClr val="746B64"/>
                </a:solidFill>
                <a:latin typeface="Impact" panose="020B0806030902050204" pitchFamily="34" charset="0"/>
              </a:rPr>
              <a:t>Multidisciplinary Research Panel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32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62302E-7CDD-8B4C-9313-3BD1868EA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Homicide, suicide, and drug overdoses pose significant public health problems nationally and locally.  </a:t>
            </a:r>
          </a:p>
          <a:p>
            <a:r>
              <a:rPr lang="en-US" dirty="0"/>
              <a:t>According to the Centers for Disease Control, there were 15,872 homicides, 42,826 suicides, and 47,055 drug overdose deaths in the United States in 2014.</a:t>
            </a:r>
          </a:p>
          <a:p>
            <a:r>
              <a:rPr lang="en-US" dirty="0"/>
              <a:t>All three types of death have increased nationally over the past several years.</a:t>
            </a:r>
          </a:p>
          <a:p>
            <a:pPr lvl="1"/>
            <a:r>
              <a:rPr lang="en-US" dirty="0"/>
              <a:t>Cuyahoga County that has been hit very hard by the recent opioid/opiate epidemic.</a:t>
            </a:r>
          </a:p>
          <a:p>
            <a:pPr lvl="1"/>
            <a:r>
              <a:rPr lang="en-US" dirty="0"/>
              <a:t>Cleveland has seen a significant rise in homicides over the past several years.</a:t>
            </a:r>
          </a:p>
          <a:p>
            <a:pPr lvl="1"/>
            <a:r>
              <a:rPr lang="en-US" dirty="0"/>
              <a:t>Are these trends related?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845372-619C-024A-ACE3-09088F4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9355CA-3901-0740-8CEB-9CA06273A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3293904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3C51B6-46DC-C448-9C7D-E9D95FB86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Obtained data from Cuyahoga County Medical Examiner’s Office on drug overdoses (by type) and homicides broken down by race and gender.</a:t>
            </a:r>
          </a:p>
          <a:p>
            <a:r>
              <a:rPr lang="en-US" dirty="0"/>
              <a:t>Calculated rates by subgroups to graph over time.</a:t>
            </a:r>
          </a:p>
          <a:p>
            <a:r>
              <a:rPr lang="en-US" dirty="0"/>
              <a:t>Used drug overdose data to examine changes in drug overdoses by type of drug over time.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02DDBB-785E-A54F-BBB6-1136F1B6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4C7F15-586D-FB47-B231-428C308B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and Preliminary Results</a:t>
            </a:r>
          </a:p>
        </p:txBody>
      </p:sp>
    </p:spTree>
    <p:extLst>
      <p:ext uri="{BB962C8B-B14F-4D97-AF65-F5344CB8AC3E}">
        <p14:creationId xmlns:p14="http://schemas.microsoft.com/office/powerpoint/2010/main" val="1172329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E2AEFA-FBDF-5E43-B470-D8CCA9C34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DA0EC3-063C-154A-BC59-B7F01C1B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13870"/>
            <a:ext cx="8305800" cy="484632"/>
          </a:xfrm>
        </p:spPr>
        <p:txBody>
          <a:bodyPr/>
          <a:lstStyle/>
          <a:p>
            <a:r>
              <a:rPr lang="en-US" sz="1800" dirty="0"/>
              <a:t>Rates per 100,000 of Homicide and Drug Overdoses </a:t>
            </a:r>
            <a:br>
              <a:rPr lang="en-US" dirty="0"/>
            </a:br>
            <a:r>
              <a:rPr lang="en-US" sz="1600" b="1" dirty="0"/>
              <a:t>Cuyahoga County, 2000-2016</a:t>
            </a:r>
            <a:br>
              <a:rPr lang="en-US" sz="1600" b="1" dirty="0"/>
            </a:br>
            <a:r>
              <a:rPr lang="en-US" sz="1600" b="1" dirty="0"/>
              <a:t> (</a:t>
            </a:r>
            <a:r>
              <a:rPr lang="en-US" sz="1400" b="1" dirty="0"/>
              <a:t>Source: Cuyahoga County Medical Examiner’s Office</a:t>
            </a:r>
            <a:r>
              <a:rPr lang="en-US" sz="1600" b="1" dirty="0"/>
              <a:t>)</a:t>
            </a:r>
            <a:endParaRPr lang="en-US" sz="1600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41C4C50-17B1-1843-A184-B0F7FCBBC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291" y="1447800"/>
            <a:ext cx="6647217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2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3C77A3-6BD9-384E-8349-F288FC60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D85EBA-CBC0-D44B-BC2F-9BAC4262F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Drugs Present in Overdose Deaths in Cuyahoga County, 2000-2016</a:t>
            </a:r>
            <a:br>
              <a:rPr lang="en-US" sz="1800" dirty="0"/>
            </a:br>
            <a:r>
              <a:rPr lang="en-US" sz="1800" dirty="0"/>
              <a:t>(</a:t>
            </a:r>
            <a:r>
              <a:rPr lang="en-US" sz="1800" b="1" dirty="0"/>
              <a:t>Source: Cuyahoga County Medical Examiner’s Office</a:t>
            </a:r>
            <a:r>
              <a:rPr lang="en-US" sz="2000" b="1" dirty="0"/>
              <a:t>)</a:t>
            </a:r>
            <a:endParaRPr lang="en-US" sz="1800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D86B6E9-56BD-E94E-9939-DD852D7C5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065" y="1604963"/>
            <a:ext cx="810567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35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DAC42B-9312-7F4C-B8B3-E43322719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white homicide rates fluctuate over the time period examined, peaking in 2007 at a rate of 5.76 per 100,000 and falling to its lowest rate in 2010 at 2.55 per 100,000.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white drug overdose rate shows a rapid increase beginning in 2010. The rate more than doubles between 2015 and 2016.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AB388B-2618-F246-A180-778F16857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4F3752-7259-F946-9F9B-0C977FD4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Racial Differences in Homicides and Drug Overdoses</a:t>
            </a:r>
          </a:p>
        </p:txBody>
      </p:sp>
    </p:spTree>
    <p:extLst>
      <p:ext uri="{BB962C8B-B14F-4D97-AF65-F5344CB8AC3E}">
        <p14:creationId xmlns:p14="http://schemas.microsoft.com/office/powerpoint/2010/main" val="1423483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50E164-BFB4-474D-8FF4-8FE87BD9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3122D2-33A6-3B46-AF6C-EE4F6E1B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White Rates of Homicide and Drug Overdoses in Cuyahoga County, 2000-2016</a:t>
            </a:r>
            <a:br>
              <a:rPr lang="en-US" sz="1800" dirty="0"/>
            </a:br>
            <a:r>
              <a:rPr lang="en-US" sz="1800" dirty="0"/>
              <a:t>(</a:t>
            </a:r>
            <a:r>
              <a:rPr lang="en-US" sz="1800" b="1" dirty="0"/>
              <a:t>Source: Cuyahoga County Medical Examiner’s Office</a:t>
            </a:r>
            <a:r>
              <a:rPr lang="en-US" sz="2000" b="1" dirty="0"/>
              <a:t>)</a:t>
            </a:r>
            <a:endParaRPr lang="en-US" sz="1800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F1B07F2-42B3-0A49-B8A7-2CCF3EE76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770" y="1604963"/>
            <a:ext cx="6466259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82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435D39-2759-2D42-A624-73FF57D3A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Black homicide and overdose rates show a sizeable increase between 2015 and 2016. </a:t>
            </a:r>
          </a:p>
          <a:p>
            <a:r>
              <a:rPr lang="en-US" sz="2400" dirty="0"/>
              <a:t>The black homicide rate grows almost threefold from 2000 (with a rate of 12.81 per 100,000) to 2016 (with a rate of 38.68 per 100,000) and is higher than the black overdose rate in all but two years. </a:t>
            </a:r>
          </a:p>
          <a:p>
            <a:r>
              <a:rPr lang="en-US" sz="2400" dirty="0"/>
              <a:t>The black drug overdose rate also increases significantly from 13.33 per 100,000 in 2000 to 33.23 per 100,000 in 2016.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25E8CB-3E66-A249-AC11-311E5139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DEFD3B-D247-0640-9699-7D79A46B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Racial Differences in Homicides and Drug Overdoses</a:t>
            </a:r>
          </a:p>
        </p:txBody>
      </p:sp>
    </p:spTree>
    <p:extLst>
      <p:ext uri="{BB962C8B-B14F-4D97-AF65-F5344CB8AC3E}">
        <p14:creationId xmlns:p14="http://schemas.microsoft.com/office/powerpoint/2010/main" val="1819356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E7109C-E5DC-D34A-AC14-D2AE0FF3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4FEACB-FA0D-B34E-98B1-3BF661F7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484632"/>
          </a:xfrm>
        </p:spPr>
        <p:txBody>
          <a:bodyPr/>
          <a:lstStyle/>
          <a:p>
            <a:r>
              <a:rPr lang="en-US" sz="2000" dirty="0"/>
              <a:t>Black Rates of Homicide and Drug Overdoses in Cuyahoga County, 2000-2016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b="1" dirty="0"/>
              <a:t>Source: Cuyahoga County Medical Examiner’s Office</a:t>
            </a:r>
            <a:r>
              <a:rPr lang="en-US" sz="2400" b="1" dirty="0"/>
              <a:t>)</a:t>
            </a:r>
            <a:endParaRPr lang="en-US" sz="2000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04D359E-2A5E-1E40-8DD0-A47C77923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291" y="1604963"/>
            <a:ext cx="6647217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34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F4623F-D932-AB48-B44C-0165E90E4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Understanding the interrelationships among certain causes of death requires drawing on criminological, medical, and public health perspectives.</a:t>
            </a:r>
          </a:p>
          <a:p>
            <a:r>
              <a:rPr lang="en-US" sz="2400" dirty="0"/>
              <a:t>An interdisciplinary perspective can help shed light on how trends in homicides, suicides, and drug overdoses, which are often studied independently, can be driven by common forces.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E3F368-65A7-AB42-9E13-345DEDE0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8D7E7E-6F3A-4445-BCE9-9BA84CDB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Discussion: Broader Context</a:t>
            </a:r>
          </a:p>
        </p:txBody>
      </p:sp>
    </p:spTree>
    <p:extLst>
      <p:ext uri="{BB962C8B-B14F-4D97-AF65-F5344CB8AC3E}">
        <p14:creationId xmlns:p14="http://schemas.microsoft.com/office/powerpoint/2010/main" val="139392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06D3E-0333-3049-8073-F7AAC2857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25601"/>
            <a:ext cx="8187318" cy="463689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5FE6F-23AD-F649-AF3A-267CF5532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801" y="1932332"/>
            <a:ext cx="4837201" cy="27204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8C5FF9-5FBE-7A46-A4E0-8A838C880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19" y="1828800"/>
            <a:ext cx="4138563" cy="29274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816931-C989-CE48-8BBC-6DAF529C1576}"/>
              </a:ext>
            </a:extLst>
          </p:cNvPr>
          <p:cNvSpPr txBox="1"/>
          <p:nvPr/>
        </p:nvSpPr>
        <p:spPr>
          <a:xfrm>
            <a:off x="762000" y="901874"/>
            <a:ext cx="680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Drughelp.care</a:t>
            </a:r>
            <a:r>
              <a:rPr lang="en-US" dirty="0">
                <a:solidFill>
                  <a:schemeClr val="bg1"/>
                </a:solidFill>
              </a:rPr>
              <a:t> Research &amp; Students </a:t>
            </a:r>
          </a:p>
        </p:txBody>
      </p:sp>
    </p:spTree>
    <p:extLst>
      <p:ext uri="{BB962C8B-B14F-4D97-AF65-F5344CB8AC3E}">
        <p14:creationId xmlns:p14="http://schemas.microsoft.com/office/powerpoint/2010/main" val="293823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4DC82A-A280-7640-BA5B-3BE8BE3C4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This panel will discuss a range of multidisciplinary projects and research designed to improve the efficiency of substance abuse treatment and overall treatment outcomes.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Panelists will describe their projects and the benefits of multidisciplinary research to improve practice. </a:t>
            </a:r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They will also discuss the barriers they encountered in developing community-engaged multidisciplinary partnerships, and strategies used to address them.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2C1F26-08AF-D747-A8BF-144B7BD1A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05DD96-DF5C-5B4F-8F17-83092AF95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Abstract</a:t>
            </a:r>
          </a:p>
        </p:txBody>
      </p:sp>
    </p:spTree>
    <p:extLst>
      <p:ext uri="{BB962C8B-B14F-4D97-AF65-F5344CB8AC3E}">
        <p14:creationId xmlns:p14="http://schemas.microsoft.com/office/powerpoint/2010/main" val="4046305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039D7-5D9C-0740-A862-9458167BE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Garamond" panose="02020404030301010803" pitchFamily="18" charset="0"/>
              </a:rPr>
              <a:t>Drughelp.care</a:t>
            </a:r>
            <a:r>
              <a:rPr lang="en-US" dirty="0">
                <a:latin typeface="Garamond" panose="02020404030301010803" pitchFamily="18" charset="0"/>
              </a:rPr>
              <a:t>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FCF27-B838-1643-9BEF-E7038B424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90" y="1752600"/>
            <a:ext cx="8414410" cy="4343399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Garamond" panose="02020404030301010803" pitchFamily="18" charset="0"/>
              </a:rPr>
              <a:t>Center for Behavioral Health Sciences Center Pilot Grant, </a:t>
            </a:r>
            <a:r>
              <a:rPr lang="en-US" sz="2700" b="1" dirty="0">
                <a:latin typeface="Garamond" panose="02020404030301010803" pitchFamily="18" charset="0"/>
              </a:rPr>
              <a:t>Cleveland State University</a:t>
            </a:r>
            <a:r>
              <a:rPr lang="en-US" sz="2700" dirty="0">
                <a:latin typeface="Garamond" panose="02020404030301010803" pitchFamily="18" charset="0"/>
              </a:rPr>
              <a:t>, $5,000</a:t>
            </a:r>
          </a:p>
          <a:p>
            <a:endParaRPr lang="en-US" sz="2700" dirty="0">
              <a:latin typeface="Garamond" panose="02020404030301010803" pitchFamily="18" charset="0"/>
            </a:endParaRPr>
          </a:p>
          <a:p>
            <a:r>
              <a:rPr lang="en-US" sz="2700" dirty="0">
                <a:latin typeface="Garamond" panose="02020404030301010803" pitchFamily="18" charset="0"/>
              </a:rPr>
              <a:t>Faculty Research and Development Grant IoT, </a:t>
            </a:r>
            <a:r>
              <a:rPr lang="en-US" sz="2700" b="1" dirty="0">
                <a:latin typeface="Garamond" panose="02020404030301010803" pitchFamily="18" charset="0"/>
              </a:rPr>
              <a:t>Cleveland State University</a:t>
            </a:r>
            <a:r>
              <a:rPr lang="en-US" sz="2700" dirty="0">
                <a:latin typeface="Garamond" panose="02020404030301010803" pitchFamily="18" charset="0"/>
              </a:rPr>
              <a:t>, $8,000</a:t>
            </a:r>
          </a:p>
          <a:p>
            <a:pPr marL="0" indent="0">
              <a:buNone/>
            </a:pPr>
            <a:endParaRPr lang="en-US" sz="2700" dirty="0">
              <a:latin typeface="Garamond" panose="02020404030301010803" pitchFamily="18" charset="0"/>
            </a:endParaRPr>
          </a:p>
          <a:p>
            <a:r>
              <a:rPr lang="en-US" sz="2700" b="1" dirty="0">
                <a:latin typeface="Garamond" panose="02020404030301010803" pitchFamily="18" charset="0"/>
              </a:rPr>
              <a:t>Woodruff Foundation</a:t>
            </a:r>
            <a:r>
              <a:rPr lang="en-US" sz="2700" dirty="0">
                <a:latin typeface="Garamond" panose="02020404030301010803" pitchFamily="18" charset="0"/>
              </a:rPr>
              <a:t>, $20,000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89E05-1FD1-EE4E-88E5-FC3CB43FA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989" y="2735951"/>
            <a:ext cx="2234355" cy="609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B91502-76F6-274A-B617-67A023572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164" y="4056670"/>
            <a:ext cx="2560007" cy="638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4381FB-241A-6D47-9DAB-E340B0EEF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539" y="4044710"/>
            <a:ext cx="809625" cy="714375"/>
          </a:xfrm>
          <a:prstGeom prst="rect">
            <a:avLst/>
          </a:prstGeom>
        </p:spPr>
      </p:pic>
      <p:pic>
        <p:nvPicPr>
          <p:cNvPr id="2052" name="Picture 4" descr="Woodruff Logo">
            <a:hlinkClick r:id="rId5"/>
            <a:extLst>
              <a:ext uri="{FF2B5EF4-FFF2-40B4-BE49-F238E27FC236}">
                <a16:creationId xmlns:a16="http://schemas.microsoft.com/office/drawing/2014/main" id="{E4820E36-8718-9349-92AC-CA5650A70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495" y="4923860"/>
            <a:ext cx="2862083" cy="6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277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A73052E-9992-3F4E-8991-23A54E2FC4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135810"/>
              </p:ext>
            </p:extLst>
          </p:nvPr>
        </p:nvGraphicFramePr>
        <p:xfrm>
          <a:off x="800100" y="529363"/>
          <a:ext cx="7467600" cy="6309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3816694407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1281208901"/>
                    </a:ext>
                  </a:extLst>
                </a:gridCol>
              </a:tblGrid>
              <a:tr h="351148">
                <a:tc>
                  <a:txBody>
                    <a:bodyPr/>
                    <a:lstStyle/>
                    <a:p>
                      <a:r>
                        <a:rPr lang="en-US" dirty="0"/>
                        <a:t>Community Partners and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Contributors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660306"/>
                  </a:ext>
                </a:extLst>
              </a:tr>
              <a:tr h="614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United Way 211 (Diane </a:t>
                      </a:r>
                      <a:r>
                        <a:rPr lang="en-US" sz="1800" dirty="0" err="1">
                          <a:latin typeface="Garamond" panose="02020404030301010803" pitchFamily="18" charset="0"/>
                        </a:rPr>
                        <a:t>Gatto</a:t>
                      </a:r>
                      <a:r>
                        <a:rPr lang="en-US" sz="1800" dirty="0"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Services (Jefferey </a:t>
                      </a:r>
                      <a:r>
                        <a:rPr lang="en-US" sz="1800" dirty="0" err="1">
                          <a:latin typeface="Garamond" panose="02020404030301010803" pitchFamily="18" charset="0"/>
                        </a:rPr>
                        <a:t>Harraman</a:t>
                      </a:r>
                      <a:r>
                        <a:rPr lang="en-US" sz="1800" dirty="0">
                          <a:latin typeface="Garamond" panose="02020404030301010803" pitchFamily="18" charset="0"/>
                        </a:rPr>
                        <a:t>, Bryan Kloss, Mark Christie)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504670"/>
                  </a:ext>
                </a:extLst>
              </a:tr>
              <a:tr h="614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Garamond" panose="02020404030301010803" pitchFamily="18" charset="0"/>
                        </a:rPr>
                        <a:t>Hitchock</a:t>
                      </a:r>
                      <a:r>
                        <a:rPr lang="en-US" sz="1800" dirty="0">
                          <a:latin typeface="Garamond" panose="02020404030301010803" pitchFamily="18" charset="0"/>
                        </a:rPr>
                        <a:t> Center (Dorothy Hillarie)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Assist (Jim Coyne, also affiliated with </a:t>
                      </a:r>
                      <a:r>
                        <a:rPr lang="en-US" sz="1800" dirty="0" err="1">
                          <a:latin typeface="Garamond" panose="02020404030301010803" pitchFamily="18" charset="0"/>
                        </a:rPr>
                        <a:t>Onix</a:t>
                      </a:r>
                      <a:r>
                        <a:rPr lang="en-US" sz="1800" dirty="0"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618023"/>
                  </a:ext>
                </a:extLst>
              </a:tr>
              <a:tr h="614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ADAMHs board (Scott </a:t>
                      </a:r>
                      <a:r>
                        <a:rPr lang="en-US" sz="1800" dirty="0" err="1">
                          <a:latin typeface="Garamond" panose="02020404030301010803" pitchFamily="18" charset="0"/>
                        </a:rPr>
                        <a:t>Osecki</a:t>
                      </a:r>
                      <a:r>
                        <a:rPr lang="en-US" sz="1800" dirty="0">
                          <a:latin typeface="Garamond" panose="02020404030301010803" pitchFamily="18" charset="0"/>
                        </a:rPr>
                        <a:t>, and Valeria Harper)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Thrive Behavioral Health (Craig Dunson)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95618"/>
                  </a:ext>
                </a:extLst>
              </a:tr>
              <a:tr h="3511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Metro Health (Dr. Joan Papp)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Cover2 Resources (Greg McNeil)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693626"/>
                  </a:ext>
                </a:extLst>
              </a:tr>
              <a:tr h="3511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Opiate Taskforce, (Vince </a:t>
                      </a:r>
                      <a:r>
                        <a:rPr lang="en-US" sz="1800" dirty="0" err="1">
                          <a:latin typeface="Garamond" panose="02020404030301010803" pitchFamily="18" charset="0"/>
                        </a:rPr>
                        <a:t>Caraffi</a:t>
                      </a:r>
                      <a:r>
                        <a:rPr lang="en-US" sz="1800" dirty="0"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Emerald Jenny Foundation (Bill Ayers)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043946"/>
                  </a:ext>
                </a:extLst>
              </a:tr>
              <a:tr h="3511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MHAC  (Joan Englund)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CareSource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65715"/>
                  </a:ext>
                </a:extLst>
              </a:tr>
              <a:tr h="614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Care Alliance Health Center (Elease Sawyers President and CEO)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Safe Passages (Pat Greenhill)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67544"/>
                  </a:ext>
                </a:extLst>
              </a:tr>
              <a:tr h="614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ASCENT (Brian Bailys founder, ACHESS)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St </a:t>
                      </a:r>
                      <a:r>
                        <a:rPr lang="en-US" sz="1800" dirty="0" err="1">
                          <a:latin typeface="Garamond" panose="02020404030301010803" pitchFamily="18" charset="0"/>
                        </a:rPr>
                        <a:t>Vincents</a:t>
                      </a:r>
                      <a:r>
                        <a:rPr lang="en-US" sz="1800" dirty="0">
                          <a:latin typeface="Garamond" panose="02020404030301010803" pitchFamily="18" charset="0"/>
                        </a:rPr>
                        <a:t> (Orlando Howard and Carrie Lange)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982147"/>
                  </a:ext>
                </a:extLst>
              </a:tr>
              <a:tr h="614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Judge Patrick Carrol 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Louis Stokes VA, Addiction recovery center (Dr. Kevin Smith)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747636"/>
                  </a:ext>
                </a:extLst>
              </a:tr>
              <a:tr h="3511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Ohio Guidestone (Larraine Stehlik)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New Directions (Mike </a:t>
                      </a:r>
                      <a:r>
                        <a:rPr lang="en-US" sz="1800" dirty="0" err="1">
                          <a:latin typeface="Garamond" panose="02020404030301010803" pitchFamily="18" charset="0"/>
                        </a:rPr>
                        <a:t>Matoney</a:t>
                      </a:r>
                      <a:r>
                        <a:rPr lang="en-US" sz="1800" dirty="0"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690929"/>
                  </a:ext>
                </a:extLst>
              </a:tr>
              <a:tr h="614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Circle Health/Syringe Exchange program (Lisa Fair)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Recovery Resources (Pam Gill)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98850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17036D-660B-F14C-B63D-79ECDFB0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36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40ED15-5EE3-DB47-9BC8-AD686531E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Currently it takes an inordinate amount of time to secure treatment, or the next stage of treatment for individual seeking substance abuse treatment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Treatment providers, clients, and their family members often call countless treatment providers in search of treatment that matches their needs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Significant amount of agency resources goes toward calling around to secure next stage of treatment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0A3BB5-370E-D54E-81BB-9A97414B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6F39BD-F184-B843-94B2-1BF1510E3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Purpose: Addressing these Problems</a:t>
            </a:r>
          </a:p>
        </p:txBody>
      </p:sp>
    </p:spTree>
    <p:extLst>
      <p:ext uri="{BB962C8B-B14F-4D97-AF65-F5344CB8AC3E}">
        <p14:creationId xmlns:p14="http://schemas.microsoft.com/office/powerpoint/2010/main" val="3121416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EDFBD2-61F7-644F-AD54-A659A4C09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Garamond" panose="02020404030301010803" pitchFamily="18" charset="0"/>
              </a:rPr>
              <a:t>Create a web application that allows treatment providers to easily log their available treatment slots and waitlist data daily</a:t>
            </a:r>
          </a:p>
          <a:p>
            <a:r>
              <a:rPr lang="en-US" dirty="0">
                <a:latin typeface="Garamond" panose="02020404030301010803" pitchFamily="18" charset="0"/>
              </a:rPr>
              <a:t>Create a web application that allows treatment providers and first responders to easily find available, compatible, treatment options for clients seeking substance abuse treatment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We expect this will free up a significant amount of treatment provider time which they can then spend on counseling-related tasks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This maximizes the likelihood that treatment is initiated while the individual in need is motivated to engage in treatment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Increase traffic to specific treatment providers when they have available treatment spaces, maximizing their capacity</a:t>
            </a:r>
          </a:p>
          <a:p>
            <a:r>
              <a:rPr lang="en-US" dirty="0">
                <a:latin typeface="Garamond" panose="02020404030301010803" pitchFamily="18" charset="0"/>
              </a:rPr>
              <a:t>Register at least 3 new agencies every 2 weeks; 100 agencies over 12 months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1BC8C5-DBD0-1640-9D97-20C16DD8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3A7AFC-4744-8743-AF96-370B8BA4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484632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PHASE 1 PURPOSE &amp; GOALS</a:t>
            </a:r>
            <a:br>
              <a:rPr lang="en-US" b="1" dirty="0">
                <a:latin typeface="Garamond" panose="02020404030301010803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90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21A053-6F2C-2E42-BDEF-D21019573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PHASE 2: 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Develop app for use by individuals in need of treatment, their friends and family members, and other lay people</a:t>
            </a: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Follow a similar process of collecting information from projected app users to inform the development of the app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aramond" panose="02020404030301010803" pitchFamily="18" charset="0"/>
              </a:rPr>
              <a:t>PHASE 3:</a:t>
            </a:r>
          </a:p>
          <a:p>
            <a:r>
              <a:rPr lang="en-US" dirty="0">
                <a:latin typeface="Garamond" panose="02020404030301010803" pitchFamily="18" charset="0"/>
              </a:rPr>
              <a:t>Expand the app by registering treatment providers throughout the state of Ohio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CA3A05-7E00-594F-8500-142FCD84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A0CF03-633F-514E-82B3-4CA5515B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 &amp; 3 GOALS</a:t>
            </a:r>
          </a:p>
        </p:txBody>
      </p:sp>
    </p:spTree>
    <p:extLst>
      <p:ext uri="{BB962C8B-B14F-4D97-AF65-F5344CB8AC3E}">
        <p14:creationId xmlns:p14="http://schemas.microsoft.com/office/powerpoint/2010/main" val="3716608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B06F8F-7D3E-FA47-97B1-1F202D9B2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 with web developer regularly to discuss feasibility of what’s possible and how to develop the specs </a:t>
            </a:r>
          </a:p>
          <a:p>
            <a:r>
              <a:rPr lang="en-US" dirty="0"/>
              <a:t>Deployed a beta version of the app</a:t>
            </a:r>
          </a:p>
          <a:p>
            <a:r>
              <a:rPr lang="en-US" dirty="0"/>
              <a:t>Hired two enrollment specialists to use the app</a:t>
            </a:r>
          </a:p>
          <a:p>
            <a:r>
              <a:rPr lang="en-US" dirty="0"/>
              <a:t>Public unveiling Opiate Taskforce + ADAMHS board meetings; letter from ADAMHS board CEO to solidify agency support and enrollment</a:t>
            </a:r>
          </a:p>
          <a:p>
            <a:r>
              <a:rPr lang="en-US" dirty="0"/>
              <a:t>Enrollment specialist and the web developer attend initial enrollment meetings as we fine-tune the app</a:t>
            </a:r>
          </a:p>
          <a:p>
            <a:r>
              <a:rPr lang="en-US" dirty="0"/>
              <a:t>Continue to refine app and enroll agencies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5AB4AD-9E13-514C-99D4-6C5729F31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0C0714-068F-3749-A620-9D7928BAC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" y="609600"/>
            <a:ext cx="8189259" cy="637032"/>
          </a:xfrm>
        </p:spPr>
        <p:txBody>
          <a:bodyPr/>
          <a:lstStyle/>
          <a:p>
            <a:r>
              <a:rPr lang="en-US" sz="2400" dirty="0" err="1"/>
              <a:t>Drughelp.care</a:t>
            </a:r>
            <a:r>
              <a:rPr lang="en-US" sz="2400" dirty="0"/>
              <a:t> Progress and Initial Application</a:t>
            </a:r>
          </a:p>
        </p:txBody>
      </p:sp>
    </p:spTree>
    <p:extLst>
      <p:ext uri="{BB962C8B-B14F-4D97-AF65-F5344CB8AC3E}">
        <p14:creationId xmlns:p14="http://schemas.microsoft.com/office/powerpoint/2010/main" val="564802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6F77BF-3000-7D40-B874-2B6310394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Made the app user friendly and easy to quickly update on a daily basis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9915C6-D8DF-D34C-AD63-21C6C51C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5C782D-6085-2942-A2B7-9663861A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Drughelp.care</a:t>
            </a:r>
            <a:r>
              <a:rPr lang="en-US" dirty="0"/>
              <a:t> Initial Result</a:t>
            </a:r>
          </a:p>
        </p:txBody>
      </p:sp>
    </p:spTree>
    <p:extLst>
      <p:ext uri="{BB962C8B-B14F-4D97-AF65-F5344CB8AC3E}">
        <p14:creationId xmlns:p14="http://schemas.microsoft.com/office/powerpoint/2010/main" val="816902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F8552B-1DC4-9C40-ACA7-FF4F62C6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3593CE-CEA8-424D-86D0-E5BB9D57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665102"/>
          </a:xfrm>
        </p:spPr>
        <p:txBody>
          <a:bodyPr/>
          <a:lstStyle/>
          <a:p>
            <a:r>
              <a:rPr lang="en-US" sz="2000" dirty="0">
                <a:latin typeface="Garamond" panose="02020404030301010803" pitchFamily="18" charset="0"/>
              </a:rPr>
              <a:t>Agencies update available treatment slots daily (in less than 2 minutes)</a:t>
            </a:r>
            <a:endParaRPr lang="en-US" sz="2000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1389882-DFD2-9642-95AC-9A5633491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524000"/>
            <a:ext cx="5399545" cy="44704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31BF10D-49F1-B040-B376-24B8D01D9F89}"/>
              </a:ext>
            </a:extLst>
          </p:cNvPr>
          <p:cNvCxnSpPr/>
          <p:nvPr/>
        </p:nvCxnSpPr>
        <p:spPr>
          <a:xfrm>
            <a:off x="1143000" y="1981200"/>
            <a:ext cx="1579419" cy="67689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77422D-9A82-6340-A213-1B5D82B479E4}"/>
              </a:ext>
            </a:extLst>
          </p:cNvPr>
          <p:cNvCxnSpPr>
            <a:cxnSpLocks/>
          </p:cNvCxnSpPr>
          <p:nvPr/>
        </p:nvCxnSpPr>
        <p:spPr>
          <a:xfrm flipH="1">
            <a:off x="5027621" y="2438400"/>
            <a:ext cx="2744779" cy="72495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436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D616C-6467-4545-BACB-69CF525D6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661777-C387-F744-8CC1-3B5721DC9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Agencies also indicate waitlist length (in days)</a:t>
            </a:r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6BFF9B2-D1CC-2A48-9716-157DD35DA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4918" y="1600200"/>
            <a:ext cx="5237964" cy="44704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F0591A-59DA-9945-A7A6-F0EC4B3231D7}"/>
              </a:ext>
            </a:extLst>
          </p:cNvPr>
          <p:cNvCxnSpPr>
            <a:cxnSpLocks/>
          </p:cNvCxnSpPr>
          <p:nvPr/>
        </p:nvCxnSpPr>
        <p:spPr>
          <a:xfrm flipH="1">
            <a:off x="5867401" y="2057400"/>
            <a:ext cx="2819399" cy="5462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E7C0D7-2B98-C74E-9B5C-1B0494D6DE93}"/>
              </a:ext>
            </a:extLst>
          </p:cNvPr>
          <p:cNvCxnSpPr>
            <a:cxnSpLocks/>
          </p:cNvCxnSpPr>
          <p:nvPr/>
        </p:nvCxnSpPr>
        <p:spPr>
          <a:xfrm flipH="1">
            <a:off x="5248399" y="1555668"/>
            <a:ext cx="3286001" cy="37316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326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1554ED-A65E-4049-B5CB-D45785C8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8046BC-A6C1-894B-B93B-17239825A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8534400" cy="560832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ho are </a:t>
            </a:r>
            <a:r>
              <a:rPr lang="en-US" dirty="0" err="1">
                <a:latin typeface="Garamond" panose="02020404030301010803" pitchFamily="18" charset="0"/>
              </a:rPr>
              <a:t>lookin</a:t>
            </a:r>
            <a:r>
              <a:rPr lang="en-US" dirty="0">
                <a:latin typeface="Garamond" panose="02020404030301010803" pitchFamily="18" charset="0"/>
              </a:rPr>
              <a:t> for </a:t>
            </a:r>
            <a:r>
              <a:rPr lang="en-US" sz="2400" dirty="0">
                <a:latin typeface="Garamond" panose="02020404030301010803" pitchFamily="18" charset="0"/>
              </a:rPr>
              <a:t>Treatment  Providers search for treatment </a:t>
            </a:r>
            <a:r>
              <a:rPr lang="en-US" sz="2800" dirty="0">
                <a:latin typeface="Garamond" panose="02020404030301010803" pitchFamily="18" charset="0"/>
              </a:rPr>
              <a:t>Provides search options to match client’s needs</a:t>
            </a:r>
            <a:br>
              <a:rPr lang="en-US" dirty="0">
                <a:latin typeface="Garamond" panose="02020404030301010803" pitchFamily="18" charset="0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119109-A4ED-DC45-AA0D-7C76B155C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1600200"/>
            <a:ext cx="6670307" cy="4470400"/>
          </a:xfrm>
        </p:spPr>
      </p:pic>
    </p:spTree>
    <p:extLst>
      <p:ext uri="{BB962C8B-B14F-4D97-AF65-F5344CB8AC3E}">
        <p14:creationId xmlns:p14="http://schemas.microsoft.com/office/powerpoint/2010/main" val="324749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BB914E4-AC78-3D47-A439-E61AB25A2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304156"/>
              </p:ext>
            </p:extLst>
          </p:nvPr>
        </p:nvGraphicFramePr>
        <p:xfrm>
          <a:off x="381000" y="1604962"/>
          <a:ext cx="8305800" cy="418599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12532031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456269947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3892487241"/>
                    </a:ext>
                  </a:extLst>
                </a:gridCol>
              </a:tblGrid>
              <a:tr h="8941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Researcher(s)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Community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186963"/>
                  </a:ext>
                </a:extLst>
              </a:tr>
              <a:tr h="894159">
                <a:tc>
                  <a:txBody>
                    <a:bodyPr/>
                    <a:lstStyle/>
                    <a:p>
                      <a:r>
                        <a:rPr lang="en-US" dirty="0"/>
                        <a:t>Impact of Medical Legal Partnerships on Social Determinants of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Cathleen A. Lewandowski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St. Vincent Charity Medical Center</a:t>
                      </a:r>
                    </a:p>
                    <a:p>
                      <a:r>
                        <a:rPr lang="en-US" dirty="0"/>
                        <a:t>Legal Aid Society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914568"/>
                  </a:ext>
                </a:extLst>
              </a:tr>
              <a:tr h="894159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Examining Trends over Time in Homicides, Suicides and Drug Overdoses</a:t>
                      </a:r>
                      <a:endParaRPr lang="en-US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Wendy </a:t>
                      </a:r>
                      <a:r>
                        <a:rPr lang="en-US" dirty="0" err="1"/>
                        <a:t>Regoeczi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Gilson, Cuyahoga County Medical Examiner’s Office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Vince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Caraffi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County Health Dept.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487997"/>
                  </a:ext>
                </a:extLst>
              </a:tr>
              <a:tr h="894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Drug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help</a:t>
                      </a:r>
                      <a:r>
                        <a:rPr lang="en-US" dirty="0" err="1"/>
                        <a:t>.care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Patricia Stoddard-Dare</a:t>
                      </a:r>
                    </a:p>
                    <a:p>
                      <a:r>
                        <a:rPr lang="en-US" dirty="0"/>
                        <a:t>Miyuki </a:t>
                      </a:r>
                      <a:r>
                        <a:rPr lang="en-US" dirty="0" err="1"/>
                        <a:t>Tedor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36441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145689-2E08-3E40-B343-C8E4B5C2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1A21DA-31E8-9C49-862F-BF98B8EBD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&amp; COMMUNITY PARTNERS</a:t>
            </a:r>
          </a:p>
        </p:txBody>
      </p:sp>
    </p:spTree>
    <p:extLst>
      <p:ext uri="{BB962C8B-B14F-4D97-AF65-F5344CB8AC3E}">
        <p14:creationId xmlns:p14="http://schemas.microsoft.com/office/powerpoint/2010/main" val="2568967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AAC0DD-EE09-8846-B359-49F5346F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2F428F-E5CB-4543-B836-D7737D33A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 of Search for Treatment Options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4B07D2-8CED-6D41-8E52-38E1F9F07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8305800" cy="4191000"/>
          </a:xfrm>
        </p:spPr>
      </p:pic>
    </p:spTree>
    <p:extLst>
      <p:ext uri="{BB962C8B-B14F-4D97-AF65-F5344CB8AC3E}">
        <p14:creationId xmlns:p14="http://schemas.microsoft.com/office/powerpoint/2010/main" val="2149936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236ED5-E893-0847-849E-DDC53C99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AB7098-70B0-B743-A87D-7642196B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Specific Tx Option(s)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17DFE8-3A96-8640-9CFF-5A962739A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426" y="1604963"/>
            <a:ext cx="6930947" cy="4470400"/>
          </a:xfrm>
        </p:spPr>
      </p:pic>
    </p:spTree>
    <p:extLst>
      <p:ext uri="{BB962C8B-B14F-4D97-AF65-F5344CB8AC3E}">
        <p14:creationId xmlns:p14="http://schemas.microsoft.com/office/powerpoint/2010/main" val="915675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FA49E4-342D-B247-8104-8488E251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517B61-9CB3-764A-A9E2-3586A8F8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also search by all types of services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CBF216-DD9A-674B-A878-B9CE6C4ED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8584" y="1604963"/>
            <a:ext cx="6070632" cy="4470400"/>
          </a:xfrm>
        </p:spPr>
      </p:pic>
    </p:spTree>
    <p:extLst>
      <p:ext uri="{BB962C8B-B14F-4D97-AF65-F5344CB8AC3E}">
        <p14:creationId xmlns:p14="http://schemas.microsoft.com/office/powerpoint/2010/main" val="822823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71A7E2-B004-684C-AA92-356F66DF9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524718-2AEF-0F47-98AD-69A892E4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Treatment search based on client characteristics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2E6EE0-F36D-2C46-90C4-B2C75FCED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130" y="1604963"/>
            <a:ext cx="5617540" cy="4470400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CA0897-BD26-3444-99FC-EE39A9CE4658}"/>
              </a:ext>
            </a:extLst>
          </p:cNvPr>
          <p:cNvCxnSpPr>
            <a:cxnSpLocks/>
          </p:cNvCxnSpPr>
          <p:nvPr/>
        </p:nvCxnSpPr>
        <p:spPr>
          <a:xfrm>
            <a:off x="400801" y="1832039"/>
            <a:ext cx="1338943" cy="3047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B441D5D-FEFB-F548-BFA4-7304F8ECEAA9}"/>
              </a:ext>
            </a:extLst>
          </p:cNvPr>
          <p:cNvCxnSpPr>
            <a:cxnSpLocks/>
          </p:cNvCxnSpPr>
          <p:nvPr/>
        </p:nvCxnSpPr>
        <p:spPr>
          <a:xfrm>
            <a:off x="400801" y="3200400"/>
            <a:ext cx="1338943" cy="3047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737E85-80E0-8C42-9480-189B7F7B2405}"/>
              </a:ext>
            </a:extLst>
          </p:cNvPr>
          <p:cNvCxnSpPr>
            <a:cxnSpLocks/>
          </p:cNvCxnSpPr>
          <p:nvPr/>
        </p:nvCxnSpPr>
        <p:spPr>
          <a:xfrm>
            <a:off x="400801" y="4724400"/>
            <a:ext cx="1338943" cy="3047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834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5C8A64-A5D4-6943-AF6C-CB5ACBA1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133653-8D23-0A45-BFB4-6F4F6858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and Barriers</a:t>
            </a:r>
          </a:p>
        </p:txBody>
      </p:sp>
      <p:pic>
        <p:nvPicPr>
          <p:cNvPr id="1026" name="Picture 2" descr="/var/folders/nk/rr534hl88xj2sm0059bb1pyh0000gp/T/com.microsoft.Powerpoint/WebArchiveCopyPasteTempFiles/cid932a3d0a-da44-41a8-b591-5eebfb9d0c5c">
            <a:extLst>
              <a:ext uri="{FF2B5EF4-FFF2-40B4-BE49-F238E27FC236}">
                <a16:creationId xmlns:a16="http://schemas.microsoft.com/office/drawing/2014/main" id="{A640EA10-D350-B249-9F67-FAD1B3F008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94283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040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823044-A8CB-B341-8169-B83AA14F2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Differences in language, terminology, and theoretical perspectives.</a:t>
            </a:r>
          </a:p>
          <a:p>
            <a:r>
              <a:rPr lang="en-US" sz="2400" dirty="0"/>
              <a:t>Variations in interpretations of findings.</a:t>
            </a:r>
          </a:p>
          <a:p>
            <a:r>
              <a:rPr lang="en-US" sz="2400" dirty="0"/>
              <a:t>Different views on how to further unpack the initial findings, next steps, what additional data are needed, etc.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3C226E-EBDC-3F47-BCEE-89B3AE52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447004-52DB-5D4B-9C70-0CF98983C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53" y="685800"/>
            <a:ext cx="8305800" cy="484632"/>
          </a:xfrm>
        </p:spPr>
        <p:txBody>
          <a:bodyPr/>
          <a:lstStyle/>
          <a:p>
            <a:r>
              <a:rPr lang="en-US" sz="2400" dirty="0"/>
              <a:t>Discussion: Challenges to Interdisciplinary 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CC25AD-9DE3-914A-BE2B-16B502F4B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505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67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559734-6403-C64E-84C4-7A8ADD8E4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and appreciate language from respective disciplines</a:t>
            </a:r>
          </a:p>
          <a:p>
            <a:r>
              <a:rPr lang="en-US" dirty="0"/>
              <a:t>Appreciate and include each discipline’s perspective</a:t>
            </a:r>
          </a:p>
          <a:p>
            <a:r>
              <a:rPr lang="en-US" dirty="0"/>
              <a:t>Value community partners’ input as true partners</a:t>
            </a:r>
          </a:p>
          <a:p>
            <a:r>
              <a:rPr lang="en-US" dirty="0"/>
              <a:t>Enhances funding options</a:t>
            </a:r>
          </a:p>
          <a:p>
            <a:r>
              <a:rPr lang="en-US" dirty="0"/>
              <a:t>Strengthens real-world applications and relevance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B27FCC-BA71-834F-B1E1-49A2C1EA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ACF78C-0711-2441-9AB7-6E9576DE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Multidisciplinary Research: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2463650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105B47-DACA-5340-865C-7ED7A3F2E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500" dirty="0"/>
          </a:p>
          <a:p>
            <a:pPr marL="0" indent="0" algn="ctr">
              <a:buNone/>
            </a:pPr>
            <a:r>
              <a:rPr lang="en-US" sz="7500" dirty="0">
                <a:solidFill>
                  <a:srgbClr val="00B050"/>
                </a:solidFill>
              </a:rPr>
              <a:t>❓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2DEE9F-5F55-0E49-A8F6-58CB523A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BCF889-5E07-3E44-BEA1-CAAB36587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62572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AADC5A-2166-654C-B9FA-2B1765C3A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Assessing the Impact of Medical Legal Partnership on the Social Determinants of Health for Substance Abuse, Behavioral Health &amp; General Medical Patients</a:t>
            </a:r>
          </a:p>
          <a:p>
            <a:r>
              <a:rPr lang="en-US" dirty="0"/>
              <a:t>Researcher: Cathleen A. Lewandowski</a:t>
            </a:r>
          </a:p>
          <a:p>
            <a:r>
              <a:rPr lang="en-US" dirty="0"/>
              <a:t>Funding: Contract with St. Vincent Charity Medical Center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07598-C27D-1340-BD37-4724EFEE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D8A176-A581-1C45-A040-052836B2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Legal Partnership</a:t>
            </a:r>
          </a:p>
        </p:txBody>
      </p:sp>
    </p:spTree>
    <p:extLst>
      <p:ext uri="{BB962C8B-B14F-4D97-AF65-F5344CB8AC3E}">
        <p14:creationId xmlns:p14="http://schemas.microsoft.com/office/powerpoint/2010/main" val="282481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3C51B6-46DC-C448-9C7D-E9D95FB86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Purpose: Understand the impact of MLP on social determinants of health for substance abuse and behavioral health</a:t>
            </a:r>
          </a:p>
          <a:p>
            <a:r>
              <a:rPr lang="en-US" dirty="0"/>
              <a:t>Short-Term Goal:  Resolve legal problems affecting SA recovery &amp; other health outcomes</a:t>
            </a:r>
          </a:p>
          <a:p>
            <a:r>
              <a:rPr lang="en-US" dirty="0"/>
              <a:t>Medium-Term: Improved substance abuse outcome, e.g. decrease recidivism &amp; lapses, increase recovery</a:t>
            </a:r>
          </a:p>
          <a:p>
            <a:r>
              <a:rPr lang="en-US" dirty="0"/>
              <a:t>Long-Term: Improve patients’ physical and mental health 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02DDBB-785E-A54F-BBB6-1136F1B6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4C7F15-586D-FB47-B231-428C308B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MLP Purpose and Goals</a:t>
            </a:r>
          </a:p>
        </p:txBody>
      </p:sp>
    </p:spTree>
    <p:extLst>
      <p:ext uri="{BB962C8B-B14F-4D97-AF65-F5344CB8AC3E}">
        <p14:creationId xmlns:p14="http://schemas.microsoft.com/office/powerpoint/2010/main" val="67304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307B17-F6BA-F64E-B0A6-9FF0DC860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62202" y="-76203"/>
            <a:ext cx="4419597" cy="746760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CC8BF6-132E-B14A-8E5A-5D728A6D1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121D67-AE65-D047-93AC-99724BDA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MLP SVCMC Flow Chart</a:t>
            </a:r>
          </a:p>
        </p:txBody>
      </p:sp>
    </p:spTree>
    <p:extLst>
      <p:ext uri="{BB962C8B-B14F-4D97-AF65-F5344CB8AC3E}">
        <p14:creationId xmlns:p14="http://schemas.microsoft.com/office/powerpoint/2010/main" val="9313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DAC42B-9312-7F4C-B8B3-E43322719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SVCMC substance abuse and behavioral health providers have been trained on MLP and are making regular referrals</a:t>
            </a:r>
          </a:p>
          <a:p>
            <a:r>
              <a:rPr lang="en-US" dirty="0"/>
              <a:t>Two Legal-Aid Attorneys providing legal services at SVCMC</a:t>
            </a:r>
          </a:p>
          <a:p>
            <a:r>
              <a:rPr lang="en-US" dirty="0"/>
              <a:t>90 referrals since October 2017</a:t>
            </a:r>
          </a:p>
          <a:p>
            <a:r>
              <a:rPr lang="en-US" dirty="0"/>
              <a:t>34 open cases</a:t>
            </a:r>
          </a:p>
          <a:p>
            <a:r>
              <a:rPr lang="en-US" dirty="0"/>
              <a:t>Primary legal issues: housing, insurance, mental health, family stability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AB388B-2618-F246-A180-778F16857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4F3752-7259-F946-9F9B-0C977FD4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&amp; Findings</a:t>
            </a:r>
          </a:p>
        </p:txBody>
      </p:sp>
    </p:spTree>
    <p:extLst>
      <p:ext uri="{BB962C8B-B14F-4D97-AF65-F5344CB8AC3E}">
        <p14:creationId xmlns:p14="http://schemas.microsoft.com/office/powerpoint/2010/main" val="1309035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5011" y="685800"/>
            <a:ext cx="8305800" cy="484632"/>
          </a:xfrm>
        </p:spPr>
        <p:txBody>
          <a:bodyPr/>
          <a:lstStyle/>
          <a:p>
            <a:r>
              <a:rPr lang="en-US" dirty="0"/>
              <a:t>MLP Barriers &amp; Broader Contexts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4191000" cy="4017902"/>
          </a:xfrm>
        </p:spPr>
        <p:txBody>
          <a:bodyPr>
            <a:normAutofit/>
          </a:bodyPr>
          <a:lstStyle/>
          <a:p>
            <a:r>
              <a:rPr lang="en-US" dirty="0"/>
              <a:t>Developing a language for multidisciplinary communication: social work, legal, medical, substance abuse professionals </a:t>
            </a:r>
          </a:p>
          <a:p>
            <a:r>
              <a:rPr lang="en-US" dirty="0"/>
              <a:t>Resolving issues of confidentiality for patients and for research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19600" y="2066434"/>
            <a:ext cx="4191000" cy="400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rgbClr val="116644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rgbClr val="88C53F"/>
              </a:buClr>
              <a:buFont typeface="Wingdings" panose="05000000000000000000" pitchFamily="2" charset="2"/>
              <a:buChar char="§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rgbClr val="116644"/>
              </a:buClr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rgbClr val="11664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rgbClr val="116644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Implementation is adapting a national model to SVCMC in Cleveland</a:t>
            </a:r>
          </a:p>
          <a:p>
            <a:r>
              <a:rPr lang="en-US" dirty="0"/>
              <a:t>Opioid crisis poses unique challenges &amp; opportunities to demonstrate benefits of the model in reducing opioid abuse and promoting recovery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1595869"/>
            <a:ext cx="4191000" cy="47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rgbClr val="116644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rgbClr val="88C53F"/>
              </a:buClr>
              <a:buFont typeface="Wingdings" panose="05000000000000000000" pitchFamily="2" charset="2"/>
              <a:buChar char="§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rgbClr val="116644"/>
              </a:buClr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rgbClr val="11664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rgbClr val="116644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Barriers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407568" y="1591352"/>
            <a:ext cx="4191000" cy="47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rgbClr val="116644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rgbClr val="88C53F"/>
              </a:buClr>
              <a:buFont typeface="Wingdings" panose="05000000000000000000" pitchFamily="2" charset="2"/>
              <a:buChar char="§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rgbClr val="116644"/>
              </a:buClr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rgbClr val="11664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Clr>
                <a:srgbClr val="116644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Broader Contexts</a:t>
            </a:r>
          </a:p>
        </p:txBody>
      </p:sp>
    </p:spTree>
    <p:extLst>
      <p:ext uri="{BB962C8B-B14F-4D97-AF65-F5344CB8AC3E}">
        <p14:creationId xmlns:p14="http://schemas.microsoft.com/office/powerpoint/2010/main" val="344385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AADC5A-2166-654C-B9FA-2B1765C3A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Examining Trends over Time in Homicides, Suicides and Drug Overdoses </a:t>
            </a:r>
          </a:p>
          <a:p>
            <a:r>
              <a:rPr lang="en-US" dirty="0"/>
              <a:t>Researcher: Wendy </a:t>
            </a:r>
            <a:r>
              <a:rPr lang="en-US" dirty="0" err="1"/>
              <a:t>Regoeczi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07598-C27D-1340-BD37-4724EFEE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D387-2B90-4DA2-9E6E-FF5CF4A3D7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D8A176-A581-1C45-A040-052836B2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Homicide, Suicide &amp; Drug Overdose Trends</a:t>
            </a:r>
          </a:p>
        </p:txBody>
      </p:sp>
    </p:spTree>
    <p:extLst>
      <p:ext uri="{BB962C8B-B14F-4D97-AF65-F5344CB8AC3E}">
        <p14:creationId xmlns:p14="http://schemas.microsoft.com/office/powerpoint/2010/main" val="2843328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6644"/>
      </a:hlink>
      <a:folHlink>
        <a:srgbClr val="92D05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24050</TotalTime>
  <Words>1540</Words>
  <Application>Microsoft Macintosh PowerPoint</Application>
  <PresentationFormat>On-screen Show (4:3)</PresentationFormat>
  <Paragraphs>203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Garamond</vt:lpstr>
      <vt:lpstr>Impact</vt:lpstr>
      <vt:lpstr>Wingdings</vt:lpstr>
      <vt:lpstr>Office Theme</vt:lpstr>
      <vt:lpstr>PowerPoint Presentation</vt:lpstr>
      <vt:lpstr>Panel Abstract</vt:lpstr>
      <vt:lpstr>PROJECTS &amp; COMMUNITY PARTNERS</vt:lpstr>
      <vt:lpstr>Medical Legal Partnership</vt:lpstr>
      <vt:lpstr>MLP Purpose and Goals</vt:lpstr>
      <vt:lpstr>MLP SVCMC Flow Chart</vt:lpstr>
      <vt:lpstr>Progress &amp; Findings</vt:lpstr>
      <vt:lpstr>MLP Barriers &amp; Broader Contexts</vt:lpstr>
      <vt:lpstr>Homicide, Suicide &amp; Drug Overdose Trends</vt:lpstr>
      <vt:lpstr>Project Overview</vt:lpstr>
      <vt:lpstr>Progress and Preliminary Results</vt:lpstr>
      <vt:lpstr>Rates per 100,000 of Homicide and Drug Overdoses  Cuyahoga County, 2000-2016  (Source: Cuyahoga County Medical Examiner’s Office)</vt:lpstr>
      <vt:lpstr>Drugs Present in Overdose Deaths in Cuyahoga County, 2000-2016 (Source: Cuyahoga County Medical Examiner’s Office)</vt:lpstr>
      <vt:lpstr>Racial Differences in Homicides and Drug Overdoses</vt:lpstr>
      <vt:lpstr>White Rates of Homicide and Drug Overdoses in Cuyahoga County, 2000-2016 (Source: Cuyahoga County Medical Examiner’s Office)</vt:lpstr>
      <vt:lpstr>Racial Differences in Homicides and Drug Overdoses</vt:lpstr>
      <vt:lpstr>Black Rates of Homicide and Drug Overdoses in Cuyahoga County, 2000-2016 (Source: Cuyahoga County Medical Examiner’s Office)</vt:lpstr>
      <vt:lpstr>Discussion: Broader Context</vt:lpstr>
      <vt:lpstr>PowerPoint Presentation</vt:lpstr>
      <vt:lpstr>Drughelp.care Funding</vt:lpstr>
      <vt:lpstr>PowerPoint Presentation</vt:lpstr>
      <vt:lpstr>Purpose: Addressing these Problems</vt:lpstr>
      <vt:lpstr>PHASE 1 PURPOSE &amp; GOALS </vt:lpstr>
      <vt:lpstr>PHASE 2 &amp; 3 GOALS</vt:lpstr>
      <vt:lpstr>Drughelp.care Progress and Initial Application</vt:lpstr>
      <vt:lpstr>Drughelp.care Initial Result</vt:lpstr>
      <vt:lpstr>Agencies update available treatment slots daily (in less than 2 minutes)</vt:lpstr>
      <vt:lpstr>Agencies also indicate waitlist length (in days)</vt:lpstr>
      <vt:lpstr>ho are lookin for Treatment  Providers search for treatment Provides search options to match client’s needs </vt:lpstr>
      <vt:lpstr>Refinement of Search for Treatment Options</vt:lpstr>
      <vt:lpstr>Identifying Specific Tx Option(s)</vt:lpstr>
      <vt:lpstr>Can also search by all types of services</vt:lpstr>
      <vt:lpstr>Treatment search based on client characteristics</vt:lpstr>
      <vt:lpstr>Issues and Barriers</vt:lpstr>
      <vt:lpstr>Discussion: Challenges to Interdisciplinary Research</vt:lpstr>
      <vt:lpstr>Multidisciplinary Research: Lessons Learned</vt:lpstr>
      <vt:lpstr>Questions and Discussion</vt:lpstr>
    </vt:vector>
  </TitlesOfParts>
  <Company>Cleveland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Cleveland State University</dc:creator>
  <cp:lastModifiedBy>Microsoft Office User</cp:lastModifiedBy>
  <cp:revision>1290</cp:revision>
  <cp:lastPrinted>2017-01-10T14:55:46Z</cp:lastPrinted>
  <dcterms:created xsi:type="dcterms:W3CDTF">2014-01-14T19:04:52Z</dcterms:created>
  <dcterms:modified xsi:type="dcterms:W3CDTF">2018-10-30T18:55:27Z</dcterms:modified>
</cp:coreProperties>
</file>