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comment1.xml" ContentType="application/vnd.openxmlformats-officedocument.presentationml.comments+xml"/>
  <Override PartName="/ppt/notesSlides/notesSlide14.xml" ContentType="application/vnd.openxmlformats-officedocument.presentationml.notesSlide+xml"/>
  <Override PartName="/ppt/comments/comment2.xml" ContentType="application/vnd.openxmlformats-officedocument.presentationml.comment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omments/comment3.xml" ContentType="application/vnd.openxmlformats-officedocument.presentationml.comment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omments/comment4.xml" ContentType="application/vnd.openxmlformats-officedocument.presentationml.comment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59" r:id="rId5"/>
    <p:sldId id="277" r:id="rId6"/>
    <p:sldId id="276" r:id="rId7"/>
    <p:sldId id="260" r:id="rId8"/>
    <p:sldId id="261" r:id="rId9"/>
    <p:sldId id="262" r:id="rId10"/>
    <p:sldId id="263" r:id="rId11"/>
    <p:sldId id="269" r:id="rId12"/>
    <p:sldId id="278" r:id="rId13"/>
    <p:sldId id="265" r:id="rId14"/>
    <p:sldId id="267" r:id="rId15"/>
    <p:sldId id="279" r:id="rId16"/>
    <p:sldId id="268" r:id="rId17"/>
    <p:sldId id="280" r:id="rId18"/>
    <p:sldId id="275" r:id="rId19"/>
    <p:sldId id="271" r:id="rId20"/>
    <p:sldId id="272" r:id="rId21"/>
    <p:sldId id="270" r:id="rId22"/>
    <p:sldId id="274" r:id="rId23"/>
    <p:sldId id="27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n" initials="J"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62593" autoAdjust="0"/>
  </p:normalViewPr>
  <p:slideViewPr>
    <p:cSldViewPr>
      <p:cViewPr varScale="1">
        <p:scale>
          <a:sx n="55" d="100"/>
          <a:sy n="55" d="100"/>
        </p:scale>
        <p:origin x="672"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commentAuthors" Target="commentAuthors.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5-09-16T17:05:36.548" idx="4">
    <p:pos x="10" y="33"/>
    <p:text>Change MOT apps to the OTCAS app and process
Do we still pay the $55 to the Graduate office?</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5-09-16T17:06:01.086" idx="5">
    <p:pos x="10" y="10"/>
    <p:text>Change app to OTCAS</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5-09-16T17:08:13.166" idx="7">
    <p:pos x="10" y="10"/>
    <p:text>Receives how many applicants each year now?</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5-09-16T17:09:55.668" idx="9">
    <p:pos x="-78" y="83"/>
    <p:text>Do we still have a Twitter?
Is Facebook updated?</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CB87234-28A3-43AB-958B-DD2144DFB215}" type="datetimeFigureOut">
              <a:rPr lang="en-US" smtClean="0"/>
              <a:pPr/>
              <a:t>2/6/17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FC350D7-594A-4C6F-BAB9-37885FC40D5B}" type="slidenum">
              <a:rPr lang="en-US" smtClean="0"/>
              <a:pPr/>
              <a:t>‹#›</a:t>
            </a:fld>
            <a:endParaRPr lang="en-US"/>
          </a:p>
        </p:txBody>
      </p:sp>
    </p:spTree>
    <p:extLst>
      <p:ext uri="{BB962C8B-B14F-4D97-AF65-F5344CB8AC3E}">
        <p14:creationId xmlns:p14="http://schemas.microsoft.com/office/powerpoint/2010/main" val="25302064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8AFA39-1AD1-422D-ACC6-7A3825694763}" type="datetimeFigureOut">
              <a:rPr lang="en-US" smtClean="0"/>
              <a:pPr/>
              <a:t>2/6/17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B3D3A6-96E0-4E95-AAD8-A712B195D25D}" type="slidenum">
              <a:rPr lang="en-US" smtClean="0"/>
              <a:pPr/>
              <a:t>‹#›</a:t>
            </a:fld>
            <a:endParaRPr lang="en-US"/>
          </a:p>
        </p:txBody>
      </p:sp>
    </p:spTree>
    <p:extLst>
      <p:ext uri="{BB962C8B-B14F-4D97-AF65-F5344CB8AC3E}">
        <p14:creationId xmlns:p14="http://schemas.microsoft.com/office/powerpoint/2010/main" val="2920809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Welcome to advising for the Cleveland State University Master of Occupational Therapy Program.  </a:t>
            </a:r>
          </a:p>
          <a:p>
            <a:endParaRPr lang="en-US" dirty="0" smtClean="0"/>
          </a:p>
          <a:p>
            <a:r>
              <a:rPr lang="en-US" dirty="0" smtClean="0"/>
              <a:t>Please read the Notes section below each slide to</a:t>
            </a:r>
            <a:r>
              <a:rPr lang="en-US" baseline="0" dirty="0" smtClean="0"/>
              <a:t> assure you are getting all </a:t>
            </a:r>
            <a:r>
              <a:rPr lang="en-US" baseline="0" smtClean="0"/>
              <a:t>necessary information.  </a:t>
            </a:r>
            <a:endParaRPr lang="en-US" dirty="0"/>
          </a:p>
        </p:txBody>
      </p:sp>
      <p:sp>
        <p:nvSpPr>
          <p:cNvPr id="4" name="Slide Number Placeholder 3"/>
          <p:cNvSpPr>
            <a:spLocks noGrp="1"/>
          </p:cNvSpPr>
          <p:nvPr>
            <p:ph type="sldNum" sz="quarter" idx="10"/>
          </p:nvPr>
        </p:nvSpPr>
        <p:spPr/>
        <p:txBody>
          <a:bodyPr/>
          <a:lstStyle/>
          <a:p>
            <a:fld id="{2AB3D3A6-96E0-4E95-AAD8-A712B195D25D}" type="slidenum">
              <a:rPr lang="en-US" smtClean="0"/>
              <a:pPr/>
              <a:t>1</a:t>
            </a:fld>
            <a:endParaRPr lang="en-US"/>
          </a:p>
        </p:txBody>
      </p:sp>
    </p:spTree>
    <p:extLst>
      <p:ext uri="{BB962C8B-B14F-4D97-AF65-F5344CB8AC3E}">
        <p14:creationId xmlns:p14="http://schemas.microsoft.com/office/powerpoint/2010/main" val="3416312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prerequisite coursework must be completed with a grade of C or better.</a:t>
            </a:r>
            <a:r>
              <a:rPr lang="en-US" baseline="0" dirty="0" smtClean="0"/>
              <a:t>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bare minimum of four</a:t>
            </a:r>
            <a:r>
              <a:rPr lang="en-US" baseline="0" dirty="0" smtClean="0"/>
              <a:t> of the eight prerequisite courses, including 2 of the natural sciences must be completed with a prerequisite GPA of 3.0 or higher by the time of application submission.  </a:t>
            </a:r>
            <a:r>
              <a:rPr lang="en-US" dirty="0" smtClean="0"/>
              <a:t>All 8 prerequisite courses must be completed BEFORE the fall start of the MOT Program</a:t>
            </a:r>
          </a:p>
          <a:p>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Please</a:t>
            </a:r>
            <a:r>
              <a:rPr lang="en-US" baseline="0" dirty="0" smtClean="0"/>
              <a:t> note! </a:t>
            </a:r>
            <a:r>
              <a:rPr lang="en-US" dirty="0" smtClean="0">
                <a:solidFill>
                  <a:srgbClr val="FF0000"/>
                </a:solidFill>
              </a:rPr>
              <a:t>The application deadline is </a:t>
            </a:r>
            <a:r>
              <a:rPr lang="en-US" b="1" dirty="0" smtClean="0">
                <a:solidFill>
                  <a:srgbClr val="FF0000"/>
                </a:solidFill>
              </a:rPr>
              <a:t>October</a:t>
            </a:r>
            <a:r>
              <a:rPr lang="en-US" b="1" baseline="0" dirty="0" smtClean="0">
                <a:solidFill>
                  <a:srgbClr val="FF0000"/>
                </a:solidFill>
              </a:rPr>
              <a:t> 1st</a:t>
            </a:r>
            <a:r>
              <a:rPr lang="en-US" b="1" baseline="30000" dirty="0" smtClean="0">
                <a:solidFill>
                  <a:srgbClr val="FF0000"/>
                </a:solidFill>
              </a:rPr>
              <a:t>,</a:t>
            </a:r>
            <a:r>
              <a:rPr lang="en-US" b="1" baseline="0" dirty="0" smtClean="0">
                <a:solidFill>
                  <a:srgbClr val="FF0000"/>
                </a:solidFill>
              </a:rPr>
              <a:t> </a:t>
            </a:r>
            <a:r>
              <a:rPr lang="en-US" baseline="0" dirty="0" smtClean="0">
                <a:solidFill>
                  <a:srgbClr val="FF0000"/>
                </a:solidFill>
              </a:rPr>
              <a:t>so a minimum of two of the four science courses plus two other courses must be completed by the conclusion of the summer prior to application in order for you to submit those transcripts to OTCAS.</a:t>
            </a:r>
            <a:endParaRPr lang="en-US" dirty="0" smtClean="0">
              <a:solidFill>
                <a:srgbClr val="FF0000"/>
              </a:solidFill>
            </a:endParaRPr>
          </a:p>
          <a:p>
            <a:endParaRPr lang="en-US" dirty="0" smtClean="0"/>
          </a:p>
          <a:p>
            <a:r>
              <a:rPr lang="en-US" dirty="0" smtClean="0"/>
              <a:t>Natural Sciences:</a:t>
            </a:r>
          </a:p>
          <a:p>
            <a:r>
              <a:rPr lang="en-US" dirty="0" smtClean="0"/>
              <a:t>Physiology with a lab (OR</a:t>
            </a:r>
            <a:r>
              <a:rPr lang="en-US" baseline="0" dirty="0" smtClean="0"/>
              <a:t> Anatomy and Physiology I and II, counts as ONE science equivalent—physiology only--NOT as two courses)</a:t>
            </a:r>
            <a:endParaRPr lang="en-US" dirty="0" smtClean="0"/>
          </a:p>
          <a:p>
            <a:r>
              <a:rPr lang="en-US" dirty="0" smtClean="0"/>
              <a:t>Human Anatomy with a lab</a:t>
            </a:r>
          </a:p>
          <a:p>
            <a:r>
              <a:rPr lang="en-US" dirty="0" smtClean="0"/>
              <a:t>Neurosciences with a lab </a:t>
            </a:r>
          </a:p>
          <a:p>
            <a:r>
              <a:rPr lang="en-US" dirty="0" smtClean="0"/>
              <a:t>Pathology</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2AB3D3A6-96E0-4E95-AAD8-A712B195D25D}" type="slidenum">
              <a:rPr lang="en-US" smtClean="0"/>
              <a:pPr/>
              <a:t>10</a:t>
            </a:fld>
            <a:endParaRPr lang="en-US"/>
          </a:p>
        </p:txBody>
      </p:sp>
    </p:spTree>
    <p:extLst>
      <p:ext uri="{BB962C8B-B14F-4D97-AF65-F5344CB8AC3E}">
        <p14:creationId xmlns:p14="http://schemas.microsoft.com/office/powerpoint/2010/main" val="5717591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Social Science</a:t>
            </a:r>
            <a:r>
              <a:rPr lang="en-US" baseline="0" dirty="0" smtClean="0"/>
              <a:t> Prerequisite courses are</a:t>
            </a:r>
            <a:r>
              <a:rPr lang="en-US" dirty="0" smtClean="0"/>
              <a:t>:</a:t>
            </a:r>
          </a:p>
          <a:p>
            <a:r>
              <a:rPr lang="en-US" dirty="0" smtClean="0"/>
              <a:t>Lifespan/Development</a:t>
            </a:r>
          </a:p>
          <a:p>
            <a:r>
              <a:rPr lang="en-US" dirty="0" smtClean="0"/>
              <a:t>Abnormal Psychology</a:t>
            </a:r>
          </a:p>
          <a:p>
            <a:r>
              <a:rPr lang="en-US" dirty="0" smtClean="0"/>
              <a:t>Social Science Statistics/Research</a:t>
            </a:r>
          </a:p>
          <a:p>
            <a:endParaRPr lang="en-US" dirty="0" smtClean="0"/>
          </a:p>
          <a:p>
            <a:r>
              <a:rPr lang="en-US" dirty="0" smtClean="0"/>
              <a:t>Medical Terminology</a:t>
            </a:r>
            <a:r>
              <a:rPr lang="en-US" baseline="0" dirty="0" smtClean="0"/>
              <a:t> is also required.</a:t>
            </a: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Refer to the CSU MOT Program website for course numbers/names</a:t>
            </a:r>
            <a:r>
              <a:rPr lang="en-US" baseline="0" dirty="0" smtClean="0"/>
              <a:t> </a:t>
            </a:r>
            <a:r>
              <a:rPr lang="en-US" dirty="0" smtClean="0"/>
              <a:t>recommended at CSU and a course equivalency chart for other Ohio schools.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Many of the MOT prerequisite courses are upper division</a:t>
            </a:r>
            <a:r>
              <a:rPr lang="en-US" baseline="0" dirty="0" smtClean="0"/>
              <a:t> and have prerequisites.  </a:t>
            </a:r>
            <a:r>
              <a:rPr lang="en-US" dirty="0" smtClean="0"/>
              <a:t>It is the applicant’s responsibility to be aware of and complete any additional required courses.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If you have taken courses at schools not listed on</a:t>
            </a:r>
            <a:r>
              <a:rPr lang="en-US" baseline="0" dirty="0" smtClean="0"/>
              <a:t> the Equivalency Chart (see MOT website), please make an appointment with an MOT advisor for approval of equivalency. Bring a catalog description and, if possible, a syllabus so we can determine if the course is equivalent. The CSU MOT Program is under no obligation to accept courses as equivalents if they have not been pre-approved.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If you will take prerequisite courses at CSU but not be receiving a degree, you should apply as a non-degree undergraduate student.</a:t>
            </a:r>
            <a:endParaRPr lang="en-US" dirty="0"/>
          </a:p>
        </p:txBody>
      </p:sp>
      <p:sp>
        <p:nvSpPr>
          <p:cNvPr id="4" name="Slide Number Placeholder 3"/>
          <p:cNvSpPr>
            <a:spLocks noGrp="1"/>
          </p:cNvSpPr>
          <p:nvPr>
            <p:ph type="sldNum" sz="quarter" idx="10"/>
          </p:nvPr>
        </p:nvSpPr>
        <p:spPr/>
        <p:txBody>
          <a:bodyPr/>
          <a:lstStyle/>
          <a:p>
            <a:fld id="{2AB3D3A6-96E0-4E95-AAD8-A712B195D25D}" type="slidenum">
              <a:rPr lang="en-US" smtClean="0"/>
              <a:pPr/>
              <a:t>11</a:t>
            </a:fld>
            <a:endParaRPr lang="en-US"/>
          </a:p>
        </p:txBody>
      </p:sp>
    </p:spTree>
    <p:extLst>
      <p:ext uri="{BB962C8B-B14F-4D97-AF65-F5344CB8AC3E}">
        <p14:creationId xmlns:p14="http://schemas.microsoft.com/office/powerpoint/2010/main" val="40868832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Applications for the MOT Program are available on or about July</a:t>
            </a:r>
            <a:r>
              <a:rPr lang="en-US" baseline="0" dirty="0" smtClean="0"/>
              <a:t> 18th</a:t>
            </a:r>
            <a:r>
              <a:rPr lang="en-US" dirty="0" smtClean="0"/>
              <a:t> and are due on or before October</a:t>
            </a:r>
            <a:r>
              <a:rPr lang="en-US" baseline="0" dirty="0" smtClean="0"/>
              <a:t> 1</a:t>
            </a:r>
            <a:r>
              <a:rPr lang="en-US" dirty="0" smtClean="0"/>
              <a:t> of the year prior</a:t>
            </a:r>
            <a:r>
              <a:rPr lang="en-US" baseline="0" dirty="0" smtClean="0"/>
              <a:t> to </a:t>
            </a:r>
            <a:r>
              <a:rPr lang="en-US" dirty="0" smtClean="0"/>
              <a:t>anticipated admission.  Applications must be complete for an applicant to be considered for admission.   Be sure to submit GRE scores to OTCAS.</a:t>
            </a:r>
          </a:p>
          <a:p>
            <a:endParaRPr lang="en-US" dirty="0" smtClean="0"/>
          </a:p>
          <a:p>
            <a:r>
              <a:rPr lang="en-US" dirty="0" smtClean="0"/>
              <a:t>Admission is competitive, so </a:t>
            </a:r>
            <a:r>
              <a:rPr lang="en-US" b="1" dirty="0" smtClean="0"/>
              <a:t>all</a:t>
            </a:r>
            <a:r>
              <a:rPr lang="en-US" dirty="0" smtClean="0"/>
              <a:t> applications will be reviewed before admission decisions are made.  Early submission of an application does not provide a competitive advantage, but all applications must be received by the deadline of October</a:t>
            </a:r>
            <a:r>
              <a:rPr lang="en-US" baseline="0" dirty="0" smtClean="0"/>
              <a:t> 1</a:t>
            </a:r>
            <a:r>
              <a:rPr lang="en-US" dirty="0" smtClean="0"/>
              <a:t>.</a:t>
            </a:r>
          </a:p>
          <a:p>
            <a:endParaRPr lang="en-US" dirty="0" smtClean="0"/>
          </a:p>
          <a:p>
            <a:r>
              <a:rPr lang="en-US" dirty="0" smtClean="0"/>
              <a:t>CSU MOT Program uses the OTCAS online system for applications (see next slide)</a:t>
            </a:r>
            <a:endParaRPr lang="en-US" dirty="0"/>
          </a:p>
        </p:txBody>
      </p:sp>
      <p:sp>
        <p:nvSpPr>
          <p:cNvPr id="4" name="Slide Number Placeholder 3"/>
          <p:cNvSpPr>
            <a:spLocks noGrp="1"/>
          </p:cNvSpPr>
          <p:nvPr>
            <p:ph type="sldNum" sz="quarter" idx="10"/>
          </p:nvPr>
        </p:nvSpPr>
        <p:spPr/>
        <p:txBody>
          <a:bodyPr/>
          <a:lstStyle/>
          <a:p>
            <a:fld id="{2AB3D3A6-96E0-4E95-AAD8-A712B195D25D}" type="slidenum">
              <a:rPr lang="en-US" smtClean="0"/>
              <a:pPr/>
              <a:t>12</a:t>
            </a:fld>
            <a:endParaRPr lang="en-US"/>
          </a:p>
        </p:txBody>
      </p:sp>
    </p:spTree>
    <p:extLst>
      <p:ext uri="{BB962C8B-B14F-4D97-AF65-F5344CB8AC3E}">
        <p14:creationId xmlns:p14="http://schemas.microsoft.com/office/powerpoint/2010/main" val="31893206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admission process starts a year in advance of beginning the MOT Program.  </a:t>
            </a:r>
          </a:p>
          <a:p>
            <a:endParaRPr lang="en-US" dirty="0" smtClean="0"/>
          </a:p>
          <a:p>
            <a:r>
              <a:rPr lang="en-US" dirty="0" smtClean="0"/>
              <a:t>OTCAS is a centralized system,</a:t>
            </a:r>
            <a:r>
              <a:rPr lang="en-US" baseline="0" dirty="0" smtClean="0"/>
              <a:t> like the ‘common app’ for undergraduate college, and applications can easily be sent to multiple schools. </a:t>
            </a:r>
            <a:r>
              <a:rPr lang="en-US" dirty="0" smtClean="0"/>
              <a:t>Applications</a:t>
            </a:r>
            <a:r>
              <a:rPr lang="en-US" baseline="0" dirty="0" smtClean="0"/>
              <a:t> are available online on or about July 18th and are due October 1st of the year prior to anticipated admission. The application fee is $140 to have the application sent to 1 school; a $60 fee applies for each additional school. </a:t>
            </a:r>
          </a:p>
          <a:p>
            <a:endParaRPr lang="en-US" baseline="0" dirty="0" smtClean="0"/>
          </a:p>
          <a:p>
            <a:r>
              <a:rPr lang="en-US" baseline="0" dirty="0" smtClean="0"/>
              <a:t>All required information must be submitted to and received by OTCAS by October 1 of the year prior to anticipated admission.</a:t>
            </a:r>
          </a:p>
          <a:p>
            <a:endParaRPr lang="en-US" baseline="0" dirty="0" smtClean="0"/>
          </a:p>
          <a:p>
            <a:r>
              <a:rPr lang="en-US" baseline="0" dirty="0" smtClean="0"/>
              <a:t>Please note:  the CSU MOT Program does not require letters of reference, however, you will need to enter names of 3 references on OTCAS.  If a student is applying to other schools, they may require reference letters.  It is the student’s responsibility to assure that the correct and complete information is submitted according to the due dates.</a:t>
            </a:r>
          </a:p>
          <a:p>
            <a:endParaRPr lang="en-US" baseline="0" dirty="0" smtClean="0"/>
          </a:p>
          <a:p>
            <a:r>
              <a:rPr lang="en-US" baseline="0" dirty="0" smtClean="0"/>
              <a:t>Once admission to the CSU MOT Program is confirmed, students must apply to the CSU College of Graduate Studies for admission to the university.  Refer to the website for procedures.  DO NOT apply to the CSU College of Graduate Studies until you have been accepted into the CSU MOT Program.  </a:t>
            </a:r>
            <a:endParaRPr lang="en-US" dirty="0"/>
          </a:p>
        </p:txBody>
      </p:sp>
      <p:sp>
        <p:nvSpPr>
          <p:cNvPr id="4" name="Slide Number Placeholder 3"/>
          <p:cNvSpPr>
            <a:spLocks noGrp="1"/>
          </p:cNvSpPr>
          <p:nvPr>
            <p:ph type="sldNum" sz="quarter" idx="10"/>
          </p:nvPr>
        </p:nvSpPr>
        <p:spPr/>
        <p:txBody>
          <a:bodyPr/>
          <a:lstStyle/>
          <a:p>
            <a:fld id="{2AB3D3A6-96E0-4E95-AAD8-A712B195D25D}" type="slidenum">
              <a:rPr lang="en-US" smtClean="0"/>
              <a:pPr/>
              <a:t>13</a:t>
            </a:fld>
            <a:endParaRPr lang="en-US"/>
          </a:p>
        </p:txBody>
      </p:sp>
    </p:spTree>
    <p:extLst>
      <p:ext uri="{BB962C8B-B14F-4D97-AF65-F5344CB8AC3E}">
        <p14:creationId xmlns:p14="http://schemas.microsoft.com/office/powerpoint/2010/main" val="27252220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Your application is considered complete when you have:</a:t>
            </a:r>
          </a:p>
          <a:p>
            <a:endParaRPr lang="en-US" dirty="0" smtClean="0"/>
          </a:p>
          <a:p>
            <a:r>
              <a:rPr lang="en-US" dirty="0" smtClean="0"/>
              <a:t>Submitted the OTCAS application and paid all fees</a:t>
            </a:r>
          </a:p>
          <a:p>
            <a:r>
              <a:rPr lang="en-US" dirty="0" smtClean="0"/>
              <a:t>Submitted all official transcripts to OTCAS</a:t>
            </a:r>
          </a:p>
          <a:p>
            <a:r>
              <a:rPr lang="en-US" dirty="0" smtClean="0"/>
              <a:t>Submitted official GRE scores to OTCAS </a:t>
            </a:r>
          </a:p>
          <a:p>
            <a:r>
              <a:rPr lang="en-US" dirty="0" smtClean="0"/>
              <a:t>Completed a minimum of  4 prerequisites, including 2 of the natural science courses or their equivalents</a:t>
            </a:r>
          </a:p>
          <a:p>
            <a:r>
              <a:rPr lang="en-US" dirty="0" smtClean="0"/>
              <a:t>Documented a reasonable plan for completion of undergraduate degree and prerequisite coursework prior to fall start of the MOT Program</a:t>
            </a:r>
          </a:p>
          <a:p>
            <a:endParaRPr lang="en-US" dirty="0" smtClean="0"/>
          </a:p>
          <a:p>
            <a:endParaRPr lang="en-US" b="1" dirty="0"/>
          </a:p>
        </p:txBody>
      </p:sp>
      <p:sp>
        <p:nvSpPr>
          <p:cNvPr id="4" name="Slide Number Placeholder 3"/>
          <p:cNvSpPr>
            <a:spLocks noGrp="1"/>
          </p:cNvSpPr>
          <p:nvPr>
            <p:ph type="sldNum" sz="quarter" idx="10"/>
          </p:nvPr>
        </p:nvSpPr>
        <p:spPr/>
        <p:txBody>
          <a:bodyPr/>
          <a:lstStyle/>
          <a:p>
            <a:fld id="{2AB3D3A6-96E0-4E95-AAD8-A712B195D25D}" type="slidenum">
              <a:rPr lang="en-US" smtClean="0"/>
              <a:pPr/>
              <a:t>14</a:t>
            </a:fld>
            <a:endParaRPr lang="en-US"/>
          </a:p>
        </p:txBody>
      </p:sp>
    </p:spTree>
    <p:extLst>
      <p:ext uri="{BB962C8B-B14F-4D97-AF65-F5344CB8AC3E}">
        <p14:creationId xmlns:p14="http://schemas.microsoft.com/office/powerpoint/2010/main" val="20597751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*If a student does not have an overall GPA of 3.0 or greater, we will accept GRE scores as an </a:t>
            </a:r>
            <a:r>
              <a:rPr lang="en-US" baseline="0" dirty="0" smtClean="0"/>
              <a:t>equivalent.  However, in order to be eligible to apply, the GRE quantitative and verbal score must be at or above the 50</a:t>
            </a:r>
            <a:r>
              <a:rPr lang="en-US" baseline="30000" dirty="0" smtClean="0"/>
              <a:t>th</a:t>
            </a:r>
            <a:r>
              <a:rPr lang="en-US" baseline="0" dirty="0" smtClean="0"/>
              <a:t> percentile.</a:t>
            </a:r>
          </a:p>
          <a:p>
            <a:r>
              <a:rPr lang="en-US" baseline="0" dirty="0" smtClean="0"/>
              <a:t> </a:t>
            </a:r>
            <a:r>
              <a:rPr lang="en-US" baseline="0" dirty="0" smtClean="0"/>
              <a:t>	</a:t>
            </a:r>
          </a:p>
          <a:p>
            <a:r>
              <a:rPr lang="en-US" baseline="0" dirty="0" smtClean="0"/>
              <a:t>If applications are submitted with ALL 8 prerequisites and bachelor’s degree complete, bonus points will be added to the application score.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AB3D3A6-96E0-4E95-AAD8-A712B195D25D}" type="slidenum">
              <a:rPr lang="en-US" smtClean="0"/>
              <a:pPr/>
              <a:t>15</a:t>
            </a:fld>
            <a:endParaRPr lang="en-US"/>
          </a:p>
        </p:txBody>
      </p:sp>
    </p:spTree>
    <p:extLst>
      <p:ext uri="{BB962C8B-B14F-4D97-AF65-F5344CB8AC3E}">
        <p14:creationId xmlns:p14="http://schemas.microsoft.com/office/powerpoint/2010/main" val="2364129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a:t>
            </a:r>
            <a:r>
              <a:rPr lang="en-US" baseline="0" dirty="0" smtClean="0"/>
              <a:t> MOT Program receives approximately </a:t>
            </a:r>
            <a:r>
              <a:rPr lang="en-US" b="1" baseline="0" dirty="0" smtClean="0"/>
              <a:t>300 applications annually</a:t>
            </a:r>
            <a:r>
              <a:rPr lang="en-US" baseline="0" dirty="0" smtClean="0"/>
              <a:t>. Grade point averages are </a:t>
            </a:r>
            <a:r>
              <a:rPr lang="en-US" b="1" baseline="0" dirty="0" smtClean="0"/>
              <a:t>computed by OTCAS </a:t>
            </a:r>
            <a:r>
              <a:rPr lang="en-US" baseline="0" dirty="0" smtClean="0"/>
              <a:t>and reviewed by faculty,  Personal Statements are read and scored by a team of OT faculty.  This process is lengthy but allows us to assure every application is given the individual attention it deserves.</a:t>
            </a:r>
          </a:p>
          <a:p>
            <a:endParaRPr lang="en-US" baseline="0" dirty="0" smtClean="0"/>
          </a:p>
          <a:p>
            <a:r>
              <a:rPr lang="en-US" baseline="0" dirty="0" smtClean="0"/>
              <a:t>By December or January, letters of acceptance and rejection are mailed to applicants.  There are four types of letters sent:</a:t>
            </a:r>
          </a:p>
          <a:p>
            <a:endParaRPr lang="en-US" baseline="0" dirty="0" smtClean="0"/>
          </a:p>
          <a:p>
            <a:r>
              <a:rPr lang="en-US" baseline="0" dirty="0" smtClean="0"/>
              <a:t>1-Regular acceptance indicates the student has completed all admission requirements and will begin the program in the fall.</a:t>
            </a:r>
          </a:p>
          <a:p>
            <a:endParaRPr lang="en-US" baseline="0" dirty="0" smtClean="0"/>
          </a:p>
          <a:p>
            <a:r>
              <a:rPr lang="en-US" baseline="0" dirty="0" smtClean="0"/>
              <a:t>2-Provisional acceptance indicates a student has met the standards for admission and will be admitted in the fall if the prerequisite completion plan is followed as documented on the application and minimum admission standards are maintained.  Failure to complete prerequisites or an undergraduate degree, or to maintain admission standards will forfeit an accepted student’s place in the class.</a:t>
            </a:r>
          </a:p>
          <a:p>
            <a:endParaRPr lang="en-US" baseline="0" dirty="0" smtClean="0"/>
          </a:p>
          <a:p>
            <a:r>
              <a:rPr lang="en-US" baseline="0" dirty="0" smtClean="0"/>
              <a:t>3-Waiting List indicates the student has met the minimum standards for admission but is not within the top applicants.  If students in regular or provisional acceptance categories decline admission, students on the waiting list will be contacted.</a:t>
            </a:r>
          </a:p>
          <a:p>
            <a:endParaRPr lang="en-US" baseline="0" dirty="0" smtClean="0"/>
          </a:p>
          <a:p>
            <a:r>
              <a:rPr lang="en-US" baseline="0" dirty="0" smtClean="0"/>
              <a:t>4-A rejection letter will be sent to applicants who do not meet the minimum admission standards.</a:t>
            </a:r>
            <a:endParaRPr lang="en-US" dirty="0"/>
          </a:p>
        </p:txBody>
      </p:sp>
      <p:sp>
        <p:nvSpPr>
          <p:cNvPr id="4" name="Slide Number Placeholder 3"/>
          <p:cNvSpPr>
            <a:spLocks noGrp="1"/>
          </p:cNvSpPr>
          <p:nvPr>
            <p:ph type="sldNum" sz="quarter" idx="10"/>
          </p:nvPr>
        </p:nvSpPr>
        <p:spPr/>
        <p:txBody>
          <a:bodyPr/>
          <a:lstStyle/>
          <a:p>
            <a:fld id="{2AB3D3A6-96E0-4E95-AAD8-A712B195D25D}" type="slidenum">
              <a:rPr lang="en-US" smtClean="0"/>
              <a:pPr/>
              <a:t>16</a:t>
            </a:fld>
            <a:endParaRPr lang="en-US"/>
          </a:p>
        </p:txBody>
      </p:sp>
    </p:spTree>
    <p:extLst>
      <p:ext uri="{BB962C8B-B14F-4D97-AF65-F5344CB8AC3E}">
        <p14:creationId xmlns:p14="http://schemas.microsoft.com/office/powerpoint/2010/main" val="24531671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in-state students, tuition is currently approximately $7100 plus fees per academic semester.  The two final semesters</a:t>
            </a:r>
            <a:r>
              <a:rPr lang="en-US" baseline="0" dirty="0" smtClean="0"/>
              <a:t> of fieldwork are approximately $3300 each.  For current information, refer to www.csuohio.edu/treasury-services/tuition-and-fees </a:t>
            </a:r>
            <a:endParaRPr lang="en-US" dirty="0" smtClean="0"/>
          </a:p>
          <a:p>
            <a:endParaRPr lang="en-US" dirty="0" smtClean="0"/>
          </a:p>
          <a:p>
            <a:r>
              <a:rPr lang="en-US" dirty="0" smtClean="0"/>
              <a:t>Some courses carry lab fees, others do not,</a:t>
            </a:r>
            <a:r>
              <a:rPr lang="en-US" baseline="0" dirty="0" smtClean="0"/>
              <a:t> so this cost will vary from semester to semester.  </a:t>
            </a:r>
          </a:p>
          <a:p>
            <a:endParaRPr lang="en-US" baseline="0" dirty="0" smtClean="0"/>
          </a:p>
          <a:p>
            <a:r>
              <a:rPr lang="en-US" baseline="0" dirty="0" smtClean="0"/>
              <a:t>There are often fees associated with field placements (full and part-time)—background checks, drug screens, onboarding fees, parking, badges, etc.  These fees, along with all of the costs related to travel and living expenses, are solely the responsibility of the student.</a:t>
            </a:r>
          </a:p>
          <a:p>
            <a:endParaRPr lang="en-US" baseline="0" dirty="0" smtClean="0"/>
          </a:p>
          <a:p>
            <a:r>
              <a:rPr lang="en-US" baseline="0" dirty="0" smtClean="0"/>
              <a:t>Limited graduate assistantships are available within the MOT Program for second year students in their fall and spring semesters.  These provide students with tuition value up to 9 credits/semester. Other GA positions are also available in many departments on campus, but students will need to independently investigate those opportunities.</a:t>
            </a:r>
          </a:p>
          <a:p>
            <a:endParaRPr lang="en-US" baseline="0" dirty="0" smtClean="0"/>
          </a:p>
          <a:p>
            <a:r>
              <a:rPr lang="en-US" baseline="0" dirty="0" smtClean="0"/>
              <a:t>Some scholarships are available from outside sources (AMBUCS, AOTA, </a:t>
            </a:r>
            <a:r>
              <a:rPr lang="en-US" baseline="0" dirty="0" err="1" smtClean="0"/>
              <a:t>etc</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2AB3D3A6-96E0-4E95-AAD8-A712B195D25D}" type="slidenum">
              <a:rPr lang="en-US" smtClean="0"/>
              <a:pPr/>
              <a:t>17</a:t>
            </a:fld>
            <a:endParaRPr lang="en-US"/>
          </a:p>
        </p:txBody>
      </p:sp>
    </p:spTree>
    <p:extLst>
      <p:ext uri="{BB962C8B-B14F-4D97-AF65-F5344CB8AC3E}">
        <p14:creationId xmlns:p14="http://schemas.microsoft.com/office/powerpoint/2010/main" val="41472121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CSU undergraduate students in the Bachelor of Science in Health Sciences degree, Pre-Occupational Therapy Track were given the option of signing an Intent to Enroll contract with the MOT Program.  10 students of the 45 admitted each year have come through this program.  The Intent to Enroll Program is being phased out and will be suspended no later than 2020. The BSHS degree and Pre-OT Track will continue to be offered. </a:t>
            </a:r>
          </a:p>
          <a:p>
            <a:endParaRPr lang="en-US" baseline="0" dirty="0" smtClean="0"/>
          </a:p>
          <a:p>
            <a:r>
              <a:rPr lang="en-US" baseline="0" dirty="0" smtClean="0"/>
              <a:t>Beginning in 2017, the OT Program will increase the number of slots reserved for BSHS Pre-OT students, from 10 to 15.  As the Intent to Enroll phases out, BSHS Pre-OT students will compete among themselves for the reserved slots using the program admission requirements. Students who do not gain admission through this process will still be considered for admission and included in the larger pool of applicants.</a:t>
            </a:r>
          </a:p>
          <a:p>
            <a:endParaRPr lang="en-US" baseline="0" dirty="0" smtClean="0"/>
          </a:p>
          <a:p>
            <a:r>
              <a:rPr lang="en-US" baseline="0" dirty="0" smtClean="0"/>
              <a:t>If you are a current CSU BSHS student or are considering this major, please visit the College of Sciences and Health Professions Advising Center to speak with one of the advisors about this option. This major uses the 8 prerequisite courses as the core of its curriculum.</a:t>
            </a:r>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2AB3D3A6-96E0-4E95-AAD8-A712B195D25D}" type="slidenum">
              <a:rPr lang="en-US" smtClean="0"/>
              <a:pPr/>
              <a:t>18</a:t>
            </a:fld>
            <a:endParaRPr lang="en-US"/>
          </a:p>
        </p:txBody>
      </p:sp>
    </p:spTree>
    <p:extLst>
      <p:ext uri="{BB962C8B-B14F-4D97-AF65-F5344CB8AC3E}">
        <p14:creationId xmlns:p14="http://schemas.microsoft.com/office/powerpoint/2010/main" val="6232100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you would like an advising appointment with a member of the Master of Occupational Therapy Program, please use the online scheduling tool</a:t>
            </a:r>
            <a:r>
              <a:rPr lang="en-US" baseline="0" dirty="0" smtClean="0"/>
              <a:t> at the link on the slide above.  Every applicant is encouraged to meet with an advisor from the MOT Program prior to application.</a:t>
            </a:r>
            <a:r>
              <a:rPr lang="en-US" dirty="0" smtClean="0"/>
              <a:t> </a:t>
            </a:r>
          </a:p>
          <a:p>
            <a:endParaRPr lang="en-US" dirty="0" smtClean="0"/>
          </a:p>
          <a:p>
            <a:r>
              <a:rPr lang="en-US" dirty="0" smtClean="0"/>
              <a:t>All</a:t>
            </a:r>
            <a:r>
              <a:rPr lang="en-US" baseline="0" dirty="0" smtClean="0"/>
              <a:t> undergraduate inquiries should be made to the College of Sciences and Health Professions Advising Office (see previous slide for contact information) as the MOT advisors cannot provide guidance on undergraduate degrees.</a:t>
            </a:r>
            <a:endParaRPr lang="en-US" dirty="0"/>
          </a:p>
        </p:txBody>
      </p:sp>
      <p:sp>
        <p:nvSpPr>
          <p:cNvPr id="4" name="Slide Number Placeholder 3"/>
          <p:cNvSpPr>
            <a:spLocks noGrp="1"/>
          </p:cNvSpPr>
          <p:nvPr>
            <p:ph type="sldNum" sz="quarter" idx="10"/>
          </p:nvPr>
        </p:nvSpPr>
        <p:spPr/>
        <p:txBody>
          <a:bodyPr/>
          <a:lstStyle/>
          <a:p>
            <a:fld id="{2AB3D3A6-96E0-4E95-AAD8-A712B195D25D}" type="slidenum">
              <a:rPr lang="en-US" smtClean="0"/>
              <a:pPr/>
              <a:t>19</a:t>
            </a:fld>
            <a:endParaRPr lang="en-US"/>
          </a:p>
        </p:txBody>
      </p:sp>
    </p:spTree>
    <p:extLst>
      <p:ext uri="{BB962C8B-B14F-4D97-AF65-F5344CB8AC3E}">
        <p14:creationId xmlns:p14="http://schemas.microsoft.com/office/powerpoint/2010/main" val="2873976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presentation we will review general</a:t>
            </a:r>
            <a:r>
              <a:rPr lang="en-US" baseline="0" dirty="0" smtClean="0"/>
              <a:t> information regarding the CSU Master of Occupational Therapy Program, including curriculum, admissions and advising.  Although this is a comprehensive presentation, students are </a:t>
            </a:r>
            <a:r>
              <a:rPr lang="en-US" b="1" baseline="0" dirty="0" smtClean="0"/>
              <a:t>strongly encouraged </a:t>
            </a:r>
            <a:r>
              <a:rPr lang="en-US" baseline="0" dirty="0" smtClean="0"/>
              <a:t>to meet with an MOT advisor to review transcripts and prerequisite course equivalents, to complete a Prerequisite Check Sheet and to discuss individual situations.  You can schedule an appointment at http://www.csuohio.edu/sciences/health-sciences/school-health-sciences.</a:t>
            </a:r>
            <a:endParaRPr lang="en-US" dirty="0"/>
          </a:p>
        </p:txBody>
      </p:sp>
      <p:sp>
        <p:nvSpPr>
          <p:cNvPr id="4" name="Slide Number Placeholder 3"/>
          <p:cNvSpPr>
            <a:spLocks noGrp="1"/>
          </p:cNvSpPr>
          <p:nvPr>
            <p:ph type="sldNum" sz="quarter" idx="10"/>
          </p:nvPr>
        </p:nvSpPr>
        <p:spPr/>
        <p:txBody>
          <a:bodyPr/>
          <a:lstStyle/>
          <a:p>
            <a:fld id="{2AB3D3A6-96E0-4E95-AAD8-A712B195D25D}" type="slidenum">
              <a:rPr lang="en-US" smtClean="0"/>
              <a:pPr/>
              <a:t>2</a:t>
            </a:fld>
            <a:endParaRPr lang="en-US"/>
          </a:p>
        </p:txBody>
      </p:sp>
    </p:spTree>
    <p:extLst>
      <p:ext uri="{BB962C8B-B14F-4D97-AF65-F5344CB8AC3E}">
        <p14:creationId xmlns:p14="http://schemas.microsoft.com/office/powerpoint/2010/main" val="22715302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Nothing stays the same,</a:t>
            </a:r>
            <a:r>
              <a:rPr lang="en-US" baseline="0" dirty="0" smtClean="0"/>
              <a:t> and t</a:t>
            </a:r>
            <a:r>
              <a:rPr lang="en-US" dirty="0" smtClean="0"/>
              <a:t>he MOT</a:t>
            </a:r>
            <a:r>
              <a:rPr lang="en-US" baseline="0" dirty="0" smtClean="0"/>
              <a:t> Program often has updates and information relative to admissions and curriculum that may be important to you.  A great way to keep in touch with us is by following us on Facebook. </a:t>
            </a:r>
          </a:p>
          <a:p>
            <a:endParaRPr lang="en-US" baseline="0" dirty="0" smtClean="0"/>
          </a:p>
          <a:p>
            <a:r>
              <a:rPr lang="en-US" baseline="0" dirty="0" smtClean="0"/>
              <a:t>Our Facebook group page provides current information and allows you to participate in discussions with other students and MOT Program advisors.</a:t>
            </a:r>
          </a:p>
        </p:txBody>
      </p:sp>
      <p:sp>
        <p:nvSpPr>
          <p:cNvPr id="4" name="Slide Number Placeholder 3"/>
          <p:cNvSpPr>
            <a:spLocks noGrp="1"/>
          </p:cNvSpPr>
          <p:nvPr>
            <p:ph type="sldNum" sz="quarter" idx="10"/>
          </p:nvPr>
        </p:nvSpPr>
        <p:spPr/>
        <p:txBody>
          <a:bodyPr/>
          <a:lstStyle/>
          <a:p>
            <a:fld id="{2AB3D3A6-96E0-4E95-AAD8-A712B195D25D}" type="slidenum">
              <a:rPr lang="en-US" smtClean="0"/>
              <a:pPr/>
              <a:t>20</a:t>
            </a:fld>
            <a:endParaRPr lang="en-US"/>
          </a:p>
        </p:txBody>
      </p:sp>
    </p:spTree>
    <p:extLst>
      <p:ext uri="{BB962C8B-B14F-4D97-AF65-F5344CB8AC3E}">
        <p14:creationId xmlns:p14="http://schemas.microsoft.com/office/powerpoint/2010/main" val="10816946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a list of links that may be helpful to you.</a:t>
            </a:r>
          </a:p>
          <a:p>
            <a:endParaRPr lang="en-US" dirty="0" smtClean="0"/>
          </a:p>
          <a:p>
            <a:r>
              <a:rPr lang="en-US" dirty="0" smtClean="0"/>
              <a:t>The Course Equivalency Chart is updated periodically.  If you have taken a course not identified on the chart, please contact the MOT Program to inquire about equivalence</a:t>
            </a:r>
            <a:r>
              <a:rPr lang="en-US" baseline="0" dirty="0" smtClean="0"/>
              <a:t> for prerequisite credit.</a:t>
            </a:r>
            <a:endParaRPr lang="en-US" dirty="0"/>
          </a:p>
        </p:txBody>
      </p:sp>
      <p:sp>
        <p:nvSpPr>
          <p:cNvPr id="4" name="Slide Number Placeholder 3"/>
          <p:cNvSpPr>
            <a:spLocks noGrp="1"/>
          </p:cNvSpPr>
          <p:nvPr>
            <p:ph type="sldNum" sz="quarter" idx="10"/>
          </p:nvPr>
        </p:nvSpPr>
        <p:spPr/>
        <p:txBody>
          <a:bodyPr/>
          <a:lstStyle/>
          <a:p>
            <a:fld id="{2AB3D3A6-96E0-4E95-AAD8-A712B195D25D}" type="slidenum">
              <a:rPr lang="en-US" smtClean="0"/>
              <a:pPr/>
              <a:t>21</a:t>
            </a:fld>
            <a:endParaRPr lang="en-US"/>
          </a:p>
        </p:txBody>
      </p:sp>
    </p:spTree>
    <p:extLst>
      <p:ext uri="{BB962C8B-B14F-4D97-AF65-F5344CB8AC3E}">
        <p14:creationId xmlns:p14="http://schemas.microsoft.com/office/powerpoint/2010/main" val="3473658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B3D3A6-96E0-4E95-AAD8-A712B195D25D}" type="slidenum">
              <a:rPr lang="en-US" smtClean="0"/>
              <a:pPr/>
              <a:t>22</a:t>
            </a:fld>
            <a:endParaRPr lang="en-US"/>
          </a:p>
        </p:txBody>
      </p:sp>
    </p:spTree>
    <p:extLst>
      <p:ext uri="{BB962C8B-B14F-4D97-AF65-F5344CB8AC3E}">
        <p14:creationId xmlns:p14="http://schemas.microsoft.com/office/powerpoint/2010/main" val="16563322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 you for viewing this Pre-MOT</a:t>
            </a:r>
            <a:r>
              <a:rPr lang="en-US" baseline="0" dirty="0" smtClean="0"/>
              <a:t> advising presentation</a:t>
            </a:r>
            <a:r>
              <a:rPr lang="en-US" dirty="0" smtClean="0"/>
              <a:t>;</a:t>
            </a:r>
            <a:r>
              <a:rPr lang="en-US" baseline="0" dirty="0" smtClean="0"/>
              <a:t> we hope you found this presentation helpful</a:t>
            </a:r>
            <a:r>
              <a:rPr lang="en-US" dirty="0" smtClean="0"/>
              <a:t>.  For individualized advising, please contact us to set up an appointment.</a:t>
            </a:r>
            <a:endParaRPr lang="en-US" dirty="0"/>
          </a:p>
        </p:txBody>
      </p:sp>
      <p:sp>
        <p:nvSpPr>
          <p:cNvPr id="4" name="Slide Number Placeholder 3"/>
          <p:cNvSpPr>
            <a:spLocks noGrp="1"/>
          </p:cNvSpPr>
          <p:nvPr>
            <p:ph type="sldNum" sz="quarter" idx="10"/>
          </p:nvPr>
        </p:nvSpPr>
        <p:spPr/>
        <p:txBody>
          <a:bodyPr/>
          <a:lstStyle/>
          <a:p>
            <a:fld id="{2AB3D3A6-96E0-4E95-AAD8-A712B195D25D}" type="slidenum">
              <a:rPr lang="en-US" smtClean="0"/>
              <a:pPr/>
              <a:t>23</a:t>
            </a:fld>
            <a:endParaRPr lang="en-US"/>
          </a:p>
        </p:txBody>
      </p:sp>
    </p:spTree>
    <p:extLst>
      <p:ext uri="{BB962C8B-B14F-4D97-AF65-F5344CB8AC3E}">
        <p14:creationId xmlns:p14="http://schemas.microsoft.com/office/powerpoint/2010/main" val="584667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is occupational therapy?  This is the question that practitioners have been trying to answer</a:t>
            </a:r>
            <a:r>
              <a:rPr lang="en-US" baseline="0" dirty="0" smtClean="0"/>
              <a:t> ‘in a nutshell’ for years!  Currently, The American Occupational Therapy Association (AOTA) uses this definition:</a:t>
            </a:r>
          </a:p>
          <a:p>
            <a:endParaRPr lang="en-US" baseline="0" dirty="0" smtClean="0"/>
          </a:p>
          <a:p>
            <a:r>
              <a:rPr lang="en-US" sz="1200" kern="1200" dirty="0" smtClean="0">
                <a:solidFill>
                  <a:schemeClr val="tx1"/>
                </a:solidFill>
                <a:latin typeface="+mn-lt"/>
                <a:ea typeface="+mn-ea"/>
                <a:cs typeface="+mn-cs"/>
              </a:rPr>
              <a:t>Occupational therapy is a science-driven, evidence-based profession that enables people of all ages to live life to its fullest by helping them promote health, prevent—or live better with—injury, illness, or disability. This is accomplished through designing strategies for everyday living and customizing environments to develop and maximize potential.</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OT helps individuals design their lives, develop skills, adjust home, school, or work environments, and build health-promoting habits and routines. Occupational therapists use everyday activities as the means to enable people to thrive; working to get beyond disability or limitations, and creating ways for individuals to live life to its fullest no matter what.</a:t>
            </a:r>
          </a:p>
          <a:p>
            <a:endParaRPr lang="en-US" baseline="0" dirty="0" smtClean="0"/>
          </a:p>
          <a:p>
            <a:r>
              <a:rPr lang="en-US" baseline="0" dirty="0" smtClean="0"/>
              <a:t>But, it can also be summarized using the slogan….Skills for the Job of Living.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AB3D3A6-96E0-4E95-AAD8-A712B195D25D}" type="slidenum">
              <a:rPr lang="en-US" smtClean="0"/>
              <a:pPr/>
              <a:t>3</a:t>
            </a:fld>
            <a:endParaRPr lang="en-US"/>
          </a:p>
        </p:txBody>
      </p:sp>
    </p:spTree>
    <p:extLst>
      <p:ext uri="{BB962C8B-B14F-4D97-AF65-F5344CB8AC3E}">
        <p14:creationId xmlns:p14="http://schemas.microsoft.com/office/powerpoint/2010/main" val="60251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Our program begins in fall</a:t>
            </a:r>
            <a:r>
              <a:rPr lang="en-US" baseline="0" dirty="0" smtClean="0"/>
              <a:t> semester.  Every year, 45 students are admitted as a cohort and travel together through the full time, lock-step academic program for 5 consecutive semesters, including summer.  Following the 5 semesters on campus, students will complete 6 months/2 semesters of full-time fieldwork education (two separate 3 month experiences).  Fieldwork is credit-bearing and graded; experiences are unpaid and require participation in an accompanying online course.  Students are required to complete one fieldwork experience out of town, meaning greater than 100 miles from CSU.</a:t>
            </a:r>
          </a:p>
          <a:p>
            <a:endParaRPr lang="en-US" baseline="0" dirty="0" smtClean="0"/>
          </a:p>
          <a:p>
            <a:r>
              <a:rPr lang="en-US" baseline="0" dirty="0" smtClean="0"/>
              <a:t>On a full-time schedule, including fieldwork, the program length is 28 months.  </a:t>
            </a:r>
          </a:p>
          <a:p>
            <a:endParaRPr lang="en-US" baseline="0" dirty="0" smtClean="0"/>
          </a:p>
          <a:p>
            <a:endParaRPr lang="en-US" baseline="0" dirty="0" smtClean="0"/>
          </a:p>
          <a:p>
            <a:r>
              <a:rPr lang="en-US" baseline="0" dirty="0" smtClean="0"/>
              <a:t>Although some elective courses may be held in the evening or online, the core courses for the program are held weekdays from 8am to 5pm.  Each semester, the class schedule will vary, and although classes will not be held 40 hours each week, students should make themselves available those hours for field trips, group project meetings, field placements, study groups, library and computer lab time.  </a:t>
            </a:r>
          </a:p>
          <a:p>
            <a:endParaRPr lang="en-US" baseline="0" dirty="0" smtClean="0"/>
          </a:p>
          <a:p>
            <a:r>
              <a:rPr lang="en-US" baseline="0" dirty="0" smtClean="0"/>
              <a:t>The 73 credit hours of the curriculum include:</a:t>
            </a:r>
          </a:p>
          <a:p>
            <a:r>
              <a:rPr lang="en-US" baseline="0" dirty="0" smtClean="0"/>
              <a:t>-51 credit hours in the core area, including a capstone research project completed in a small group</a:t>
            </a:r>
          </a:p>
          <a:p>
            <a:r>
              <a:rPr lang="en-US" baseline="0" dirty="0" smtClean="0"/>
              <a:t>-20 credits of clinical experience, both part-time (3 separate, 1 day a week experiences with corresponding classroom sessions) and full-time (2 separate 12 week experiences at the conclusion of all academic work)</a:t>
            </a:r>
          </a:p>
          <a:p>
            <a:r>
              <a:rPr lang="en-US" baseline="0" dirty="0" smtClean="0"/>
              <a:t>-1 service learning experience</a:t>
            </a:r>
          </a:p>
          <a:p>
            <a:r>
              <a:rPr lang="en-US" baseline="0" dirty="0" smtClean="0"/>
              <a:t>Plus, 6 to 8 credit hours of electives through 2, MOT-approved, graduate level courses</a:t>
            </a:r>
          </a:p>
          <a:p>
            <a:endParaRPr lang="en-US" dirty="0"/>
          </a:p>
        </p:txBody>
      </p:sp>
      <p:sp>
        <p:nvSpPr>
          <p:cNvPr id="4" name="Slide Number Placeholder 3"/>
          <p:cNvSpPr>
            <a:spLocks noGrp="1"/>
          </p:cNvSpPr>
          <p:nvPr>
            <p:ph type="sldNum" sz="quarter" idx="10"/>
          </p:nvPr>
        </p:nvSpPr>
        <p:spPr/>
        <p:txBody>
          <a:bodyPr/>
          <a:lstStyle/>
          <a:p>
            <a:fld id="{2AB3D3A6-96E0-4E95-AAD8-A712B195D25D}" type="slidenum">
              <a:rPr lang="en-US" smtClean="0"/>
              <a:pPr/>
              <a:t>4</a:t>
            </a:fld>
            <a:endParaRPr lang="en-US"/>
          </a:p>
        </p:txBody>
      </p:sp>
    </p:spTree>
    <p:extLst>
      <p:ext uri="{BB962C8B-B14F-4D97-AF65-F5344CB8AC3E}">
        <p14:creationId xmlns:p14="http://schemas.microsoft.com/office/powerpoint/2010/main" val="2096382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Service Learning:  Students participate in one of three</a:t>
            </a:r>
            <a:r>
              <a:rPr lang="en-US" baseline="0" dirty="0" smtClean="0"/>
              <a:t> SL experiences, </a:t>
            </a:r>
            <a:r>
              <a:rPr lang="en-US" dirty="0" smtClean="0"/>
              <a:t>providing community service while learning in unique environments with faculty supervision.</a:t>
            </a:r>
          </a:p>
          <a:p>
            <a:endParaRPr lang="en-US" dirty="0" smtClean="0"/>
          </a:p>
          <a:p>
            <a:r>
              <a:rPr lang="en-US" dirty="0" smtClean="0"/>
              <a:t>Practicum:</a:t>
            </a:r>
            <a:r>
              <a:rPr lang="en-US" baseline="0" dirty="0" smtClean="0"/>
              <a:t> Students participate in three types of experiences (medical model, community-based, and psychosocial) in three separate semesters.  They will be on-site under the supervision of an occupational therapist one day/week and have a corresponding weekly classroom session.  Students may need to drive up to one hour to the clinical sites.</a:t>
            </a:r>
          </a:p>
          <a:p>
            <a:endParaRPr lang="en-US" baseline="0" dirty="0" smtClean="0"/>
          </a:p>
          <a:p>
            <a:r>
              <a:rPr lang="en-US" baseline="0" dirty="0" smtClean="0"/>
              <a:t>Fieldwork:  The final, full-time experiences, occurring after the completion of all academic work.  Students are on-site full time (40+ hours/week) under the supervision of an occupational therapist for 6 months at two different sites (3 months each).  By the conclusion, students will be prepared for entry-level practice.  One 3 month rotation will be out of town, at least 100 miles from the CSU campus.  If students cannot go out of town, they may petition the faculty to remain closer to home.</a:t>
            </a:r>
          </a:p>
          <a:p>
            <a:endParaRPr lang="en-US" baseline="0" dirty="0" smtClean="0"/>
          </a:p>
          <a:p>
            <a:r>
              <a:rPr lang="en-US" baseline="0" dirty="0" smtClean="0"/>
              <a:t>Students will provide preferences for all placements, but ultimate decisions are the </a:t>
            </a:r>
            <a:r>
              <a:rPr lang="en-US" baseline="0" dirty="0" err="1" smtClean="0"/>
              <a:t>responsibilityof</a:t>
            </a:r>
            <a:r>
              <a:rPr lang="en-US" baseline="0" dirty="0" smtClean="0"/>
              <a:t>, and at the discretion of, the Academic Fieldwork Coordinator.</a:t>
            </a:r>
            <a:endParaRPr lang="en-US" dirty="0"/>
          </a:p>
        </p:txBody>
      </p:sp>
      <p:sp>
        <p:nvSpPr>
          <p:cNvPr id="4" name="Slide Number Placeholder 3"/>
          <p:cNvSpPr>
            <a:spLocks noGrp="1"/>
          </p:cNvSpPr>
          <p:nvPr>
            <p:ph type="sldNum" sz="quarter" idx="10"/>
          </p:nvPr>
        </p:nvSpPr>
        <p:spPr/>
        <p:txBody>
          <a:bodyPr/>
          <a:lstStyle/>
          <a:p>
            <a:fld id="{2AB3D3A6-96E0-4E95-AAD8-A712B195D25D}" type="slidenum">
              <a:rPr lang="en-US" smtClean="0"/>
              <a:pPr/>
              <a:t>5</a:t>
            </a:fld>
            <a:endParaRPr lang="en-US"/>
          </a:p>
        </p:txBody>
      </p:sp>
    </p:spTree>
    <p:extLst>
      <p:ext uri="{BB962C8B-B14F-4D97-AF65-F5344CB8AC3E}">
        <p14:creationId xmlns:p14="http://schemas.microsoft.com/office/powerpoint/2010/main" val="3150151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There is not a separate admission process for part-time students. Students desiring a part-time schedule will petition the MOT faculty </a:t>
            </a:r>
            <a:r>
              <a:rPr lang="en-US" i="1" baseline="0" dirty="0" smtClean="0"/>
              <a:t>after</a:t>
            </a:r>
            <a:r>
              <a:rPr lang="en-US" baseline="0" dirty="0" smtClean="0"/>
              <a:t> they have been accepted to the MOT Program. The part-time program essentially splits the first academic year into two years.  The final year and fieldwork follow the same schedule as the full-time program.  Any alterations to this must be approved by the faculty.  The length of the part-time program is 40 months.</a:t>
            </a:r>
          </a:p>
          <a:p>
            <a:endParaRPr lang="en-US" dirty="0"/>
          </a:p>
        </p:txBody>
      </p:sp>
      <p:sp>
        <p:nvSpPr>
          <p:cNvPr id="4" name="Slide Number Placeholder 3"/>
          <p:cNvSpPr>
            <a:spLocks noGrp="1"/>
          </p:cNvSpPr>
          <p:nvPr>
            <p:ph type="sldNum" sz="quarter" idx="10"/>
          </p:nvPr>
        </p:nvSpPr>
        <p:spPr/>
        <p:txBody>
          <a:bodyPr/>
          <a:lstStyle/>
          <a:p>
            <a:fld id="{2AB3D3A6-96E0-4E95-AAD8-A712B195D25D}" type="slidenum">
              <a:rPr lang="en-US" smtClean="0"/>
              <a:pPr/>
              <a:t>6</a:t>
            </a:fld>
            <a:endParaRPr lang="en-US"/>
          </a:p>
        </p:txBody>
      </p:sp>
    </p:spTree>
    <p:extLst>
      <p:ext uri="{BB962C8B-B14F-4D97-AF65-F5344CB8AC3E}">
        <p14:creationId xmlns:p14="http://schemas.microsoft.com/office/powerpoint/2010/main" val="3040512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Successful completion of the academic program includes the caveat that fieldwork must be completed within 24 months of the end of academic coursework.</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Once</a:t>
            </a:r>
            <a:r>
              <a:rPr lang="en-US" baseline="0" dirty="0" smtClean="0"/>
              <a:t> students successfully complete both the academic and clinical aspects of the MOT Program, they are eligible to sit for the national certification exam administered by the National Board for Certification in Occupational Therapy.  To practice as an occupational therapist, a graduate must pass the board exam.</a:t>
            </a:r>
          </a:p>
          <a:p>
            <a:endParaRPr lang="en-US" baseline="0" dirty="0" smtClean="0"/>
          </a:p>
          <a:p>
            <a:r>
              <a:rPr lang="en-US" baseline="0" dirty="0" smtClean="0"/>
              <a:t>To practice in Ohio, a graduate must also attain Ohio state licensure. </a:t>
            </a:r>
          </a:p>
          <a:p>
            <a:endParaRPr lang="en-US" baseline="0" dirty="0" smtClean="0"/>
          </a:p>
          <a:p>
            <a:r>
              <a:rPr lang="en-US" baseline="0" dirty="0" smtClean="0"/>
              <a:t>Details on the certification exam and Ohio licensure are available at the websites on the slide above.</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All students will receive a background check as part of their clinical placement process.  Clinical sites have the right to refuse a student placement based on background check results. Please note that even misdemeanors may restrict a student’s ability to attend a variety of placements.  If you have any type of record, please have it sealed/expunged prior to the start of the MOT Program.  Please see an MOT advisor with individual questions.</a:t>
            </a:r>
          </a:p>
          <a:p>
            <a:endParaRPr lang="en-US" baseline="0" dirty="0" smtClean="0"/>
          </a:p>
          <a:p>
            <a:r>
              <a:rPr lang="en-US" baseline="0" dirty="0" smtClean="0"/>
              <a:t>Additionally, please note that a previous felony conviction may affect a graduate’s ability to sit for the national certification exam and attain a state license.  Please direct any questions to NBCOT and the Ohio Licensure Board.  </a:t>
            </a:r>
          </a:p>
          <a:p>
            <a:endParaRPr lang="en-US" baseline="0" dirty="0" smtClean="0"/>
          </a:p>
          <a:p>
            <a:r>
              <a:rPr lang="en-US" baseline="0" dirty="0" smtClean="0"/>
              <a:t>NOTE:  If you have any history of misdemeanors or other legal issues that may show up on a background check (underage drinking, DUI, </a:t>
            </a:r>
            <a:r>
              <a:rPr lang="en-US" baseline="0" dirty="0" err="1" smtClean="0"/>
              <a:t>etc</a:t>
            </a:r>
            <a:r>
              <a:rPr lang="en-US" baseline="0" dirty="0" smtClean="0"/>
              <a:t>), you may be not be accepted for participation at some clinical placements.  These decisions are solely at the discretion of the sites, so it is in the student’s best interest to investigate the process for sealing or expunging his/her record as soon as possible.</a:t>
            </a:r>
            <a:endParaRPr lang="en-US" dirty="0"/>
          </a:p>
        </p:txBody>
      </p:sp>
      <p:sp>
        <p:nvSpPr>
          <p:cNvPr id="4" name="Slide Number Placeholder 3"/>
          <p:cNvSpPr>
            <a:spLocks noGrp="1"/>
          </p:cNvSpPr>
          <p:nvPr>
            <p:ph type="sldNum" sz="quarter" idx="10"/>
          </p:nvPr>
        </p:nvSpPr>
        <p:spPr/>
        <p:txBody>
          <a:bodyPr/>
          <a:lstStyle/>
          <a:p>
            <a:fld id="{2AB3D3A6-96E0-4E95-AAD8-A712B195D25D}" type="slidenum">
              <a:rPr lang="en-US" smtClean="0"/>
              <a:pPr/>
              <a:t>7</a:t>
            </a:fld>
            <a:endParaRPr lang="en-US"/>
          </a:p>
        </p:txBody>
      </p:sp>
    </p:spTree>
    <p:extLst>
      <p:ext uri="{BB962C8B-B14F-4D97-AF65-F5344CB8AC3E}">
        <p14:creationId xmlns:p14="http://schemas.microsoft.com/office/powerpoint/2010/main" val="2953682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The MOT Program uses a competitive admission process based on the following criteria:</a:t>
            </a:r>
          </a:p>
          <a:p>
            <a:endParaRPr lang="en-US" dirty="0" smtClean="0"/>
          </a:p>
          <a:p>
            <a:r>
              <a:rPr lang="en-US" dirty="0" smtClean="0"/>
              <a:t>Students must</a:t>
            </a:r>
            <a:r>
              <a:rPr lang="en-US" baseline="0" dirty="0" smtClean="0"/>
              <a:t> have </a:t>
            </a:r>
          </a:p>
          <a:p>
            <a:r>
              <a:rPr lang="en-US" baseline="0" dirty="0" smtClean="0"/>
              <a:t>1-a bachelor’s degree from an accredited institution, completed by the fall start date of the MOT Program</a:t>
            </a:r>
          </a:p>
          <a:p>
            <a:r>
              <a:rPr lang="en-US" baseline="0" dirty="0" smtClean="0"/>
              <a:t>2-a minimum cumulative grade point average of 3.0 OR a GRE score of 50</a:t>
            </a:r>
            <a:r>
              <a:rPr lang="en-US" baseline="30000" dirty="0" smtClean="0"/>
              <a:t>th</a:t>
            </a:r>
            <a:r>
              <a:rPr lang="en-US" baseline="0" dirty="0" smtClean="0"/>
              <a:t> percentile or greater in all areas.  </a:t>
            </a:r>
          </a:p>
          <a:p>
            <a:r>
              <a:rPr lang="en-US" baseline="0" dirty="0" smtClean="0"/>
              <a:t>3-a prerequisite grade point average of 3.0 or above (this is based on the MOT prerequisite courses), with all courses completed with a “C” grade or better.</a:t>
            </a:r>
          </a:p>
          <a:p>
            <a:r>
              <a:rPr lang="en-US" baseline="0" dirty="0" smtClean="0"/>
              <a:t>4-all applicants must take the GRE and meet minimum score requirement of 3.5 for Analytical Writing. Scores for the Verbal and Quantitative Reasoning sections may be considered in the admissions process but no minimum score is required.  </a:t>
            </a:r>
          </a:p>
          <a:p>
            <a:endParaRPr lang="en-US" baseline="0" dirty="0" smtClean="0"/>
          </a:p>
          <a:p>
            <a:r>
              <a:rPr lang="en-US" baseline="0" dirty="0" smtClean="0"/>
              <a:t>Additionally, the MOT Program application essay/personal statement (located in the online application system, OTCAS) is scored and used in the overall application score.  The Personal Statement should be no more than 600 words and entered into the special section identified for CSU.</a:t>
            </a:r>
          </a:p>
          <a:p>
            <a:endParaRPr lang="en-US" baseline="0" dirty="0" smtClean="0"/>
          </a:p>
          <a:p>
            <a:r>
              <a:rPr lang="en-US" baseline="0" dirty="0" smtClean="0"/>
              <a:t>Non-native English speakers must demonstrate proof of English language proficiency according to the criteria outlined by the CSU College of Graduate Admissions.</a:t>
            </a:r>
          </a:p>
          <a:p>
            <a:endParaRPr lang="en-US" baseline="0" dirty="0" smtClean="0"/>
          </a:p>
          <a:p>
            <a:r>
              <a:rPr lang="en-US" baseline="0" dirty="0" smtClean="0"/>
              <a:t>Additional application points will be awarded to students demonstrating completion of all admission requirements by the October 1</a:t>
            </a:r>
            <a:r>
              <a:rPr lang="en-US" baseline="30000" dirty="0" smtClean="0"/>
              <a:t>st</a:t>
            </a:r>
            <a:r>
              <a:rPr lang="en-US" baseline="0" dirty="0" smtClean="0"/>
              <a:t> deadline (including all 8 prerequisite courses and undergraduate degree).</a:t>
            </a:r>
          </a:p>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AB3D3A6-96E0-4E95-AAD8-A712B195D25D}" type="slidenum">
              <a:rPr lang="en-US" smtClean="0"/>
              <a:pPr/>
              <a:t>8</a:t>
            </a:fld>
            <a:endParaRPr lang="en-US"/>
          </a:p>
        </p:txBody>
      </p:sp>
    </p:spTree>
    <p:extLst>
      <p:ext uri="{BB962C8B-B14F-4D97-AF65-F5344CB8AC3E}">
        <p14:creationId xmlns:p14="http://schemas.microsoft.com/office/powerpoint/2010/main" val="3238729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CSU MOT Program does not require students to complete volunteer hours, but it is strongly recommended that</a:t>
            </a:r>
            <a:r>
              <a:rPr lang="en-US" baseline="0" dirty="0" smtClean="0"/>
              <a:t> students gain experience under the supervision of occupational therapists in at least two areas of practice to provide them with a better understanding of the profession in action.</a:t>
            </a:r>
            <a:endParaRPr lang="en-US" dirty="0"/>
          </a:p>
        </p:txBody>
      </p:sp>
      <p:sp>
        <p:nvSpPr>
          <p:cNvPr id="4" name="Slide Number Placeholder 3"/>
          <p:cNvSpPr>
            <a:spLocks noGrp="1"/>
          </p:cNvSpPr>
          <p:nvPr>
            <p:ph type="sldNum" sz="quarter" idx="10"/>
          </p:nvPr>
        </p:nvSpPr>
        <p:spPr/>
        <p:txBody>
          <a:bodyPr/>
          <a:lstStyle/>
          <a:p>
            <a:fld id="{2AB3D3A6-96E0-4E95-AAD8-A712B195D25D}" type="slidenum">
              <a:rPr lang="en-US" smtClean="0"/>
              <a:pPr/>
              <a:t>9</a:t>
            </a:fld>
            <a:endParaRPr lang="en-US"/>
          </a:p>
        </p:txBody>
      </p:sp>
    </p:spTree>
    <p:extLst>
      <p:ext uri="{BB962C8B-B14F-4D97-AF65-F5344CB8AC3E}">
        <p14:creationId xmlns:p14="http://schemas.microsoft.com/office/powerpoint/2010/main" val="3929286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4B8CD9-0332-4B9A-8E61-AD2DE0E5CC8E}" type="datetimeFigureOut">
              <a:rPr lang="en-US" smtClean="0"/>
              <a:pPr/>
              <a:t>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5D9CE-4727-4D69-8C26-EAFF3DB0F08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4B8CD9-0332-4B9A-8E61-AD2DE0E5CC8E}" type="datetimeFigureOut">
              <a:rPr lang="en-US" smtClean="0"/>
              <a:pPr/>
              <a:t>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5D9CE-4727-4D69-8C26-EAFF3DB0F0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4B8CD9-0332-4B9A-8E61-AD2DE0E5CC8E}" type="datetimeFigureOut">
              <a:rPr lang="en-US" smtClean="0"/>
              <a:pPr/>
              <a:t>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5D9CE-4727-4D69-8C26-EAFF3DB0F08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4B8CD9-0332-4B9A-8E61-AD2DE0E5CC8E}" type="datetimeFigureOut">
              <a:rPr lang="en-US" smtClean="0"/>
              <a:pPr/>
              <a:t>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5D9CE-4727-4D69-8C26-EAFF3DB0F08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4B8CD9-0332-4B9A-8E61-AD2DE0E5CC8E}" type="datetimeFigureOut">
              <a:rPr lang="en-US" smtClean="0"/>
              <a:pPr/>
              <a:t>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5D9CE-4727-4D69-8C26-EAFF3DB0F08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4B8CD9-0332-4B9A-8E61-AD2DE0E5CC8E}" type="datetimeFigureOut">
              <a:rPr lang="en-US" smtClean="0"/>
              <a:pPr/>
              <a:t>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A5D9CE-4727-4D69-8C26-EAFF3DB0F08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4B8CD9-0332-4B9A-8E61-AD2DE0E5CC8E}" type="datetimeFigureOut">
              <a:rPr lang="en-US" smtClean="0"/>
              <a:pPr/>
              <a:t>2/6/17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A5D9CE-4727-4D69-8C26-EAFF3DB0F08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4B8CD9-0332-4B9A-8E61-AD2DE0E5CC8E}" type="datetimeFigureOut">
              <a:rPr lang="en-US" smtClean="0"/>
              <a:pPr/>
              <a:t>2/6/17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A5D9CE-4727-4D69-8C26-EAFF3DB0F0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4B8CD9-0332-4B9A-8E61-AD2DE0E5CC8E}" type="datetimeFigureOut">
              <a:rPr lang="en-US" smtClean="0"/>
              <a:pPr/>
              <a:t>2/6/17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A5D9CE-4727-4D69-8C26-EAFF3DB0F0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4B8CD9-0332-4B9A-8E61-AD2DE0E5CC8E}" type="datetimeFigureOut">
              <a:rPr lang="en-US" smtClean="0"/>
              <a:pPr/>
              <a:t>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A5D9CE-4727-4D69-8C26-EAFF3DB0F08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4B8CD9-0332-4B9A-8E61-AD2DE0E5CC8E}" type="datetimeFigureOut">
              <a:rPr lang="en-US" smtClean="0"/>
              <a:pPr/>
              <a:t>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A5D9CE-4727-4D69-8C26-EAFF3DB0F08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4B8CD9-0332-4B9A-8E61-AD2DE0E5CC8E}" type="datetimeFigureOut">
              <a:rPr lang="en-US" smtClean="0"/>
              <a:pPr/>
              <a:t>2/6/17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A5D9CE-4727-4D69-8C26-EAFF3DB0F08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hyperlink" Target="https://otcas.liaisoncas.com/applicant-ux/#/login" TargetMode="External"/><Relationship Id="rId4" Type="http://schemas.openxmlformats.org/officeDocument/2006/relationships/hyperlink" Target="http://www.csuohio.edu/graduate-admissions/how-apply" TargetMode="External"/><Relationship Id="rId5"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comments" Target="../comments/commen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comments" Target="../comments/commen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www.csuohio.edu/sciences/dept/advising/index.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www.csuohio.edu/sciences/health-sciences/master-occupational-therapy-progra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www.facebook.com/" TargetMode="External"/><Relationship Id="rId4" Type="http://schemas.openxmlformats.org/officeDocument/2006/relationships/comments" Target="../comments/comment4.xm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hyperlink" Target="http://www.csuohio.edu/sciences/dept/healthsciences" TargetMode="External"/><Relationship Id="rId4" Type="http://schemas.openxmlformats.org/officeDocument/2006/relationships/hyperlink" Target="http://www.csuohio.edu/sciences/dept/healthsciences/graduate/MOT/admissions.html" TargetMode="External"/><Relationship Id="rId5" Type="http://schemas.openxmlformats.org/officeDocument/2006/relationships/hyperlink" Target="http://www.csuohio.edu/gradcollege/admissions/apply.html"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hyperlink" Target="http://www.aota.org/" TargetMode="External"/><Relationship Id="rId4" Type="http://schemas.openxmlformats.org/officeDocument/2006/relationships/hyperlink" Target="http://www.nbcot.org/" TargetMode="External"/><Relationship Id="rId5" Type="http://schemas.openxmlformats.org/officeDocument/2006/relationships/hyperlink" Target="http://www.otptat.ohio.gov/Home.aspx" TargetMode="External"/><Relationship Id="rId6" Type="http://schemas.openxmlformats.org/officeDocument/2006/relationships/hyperlink" Target="http://explorehealthcareers.org/en/career/6/occupational_therapist" TargetMode="External"/><Relationship Id="rId7" Type="http://schemas.openxmlformats.org/officeDocument/2006/relationships/hyperlink" Target="http://www.bls.gov/ooh/healthcare/occupational-therapists.htm" TargetMode="External"/><Relationship Id="rId8" Type="http://schemas.openxmlformats.org/officeDocument/2006/relationships/hyperlink" Target="http://money.usnews.com/careers/best-jobs/occupational-therapist" TargetMode="External"/><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hyperlink" Target="mailto:healthsci@csuohio.edu" TargetMode="External"/><Relationship Id="rId4" Type="http://schemas.openxmlformats.org/officeDocument/2006/relationships/hyperlink" Target="http://www.csuohio.edu/sciences/health-sciences/school-health-sciences-0" TargetMode="External"/><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www.nbcot.org/" TargetMode="External"/><Relationship Id="rId4" Type="http://schemas.openxmlformats.org/officeDocument/2006/relationships/hyperlink" Target="http://otptat.ohio.gov/"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11994" y="2529474"/>
            <a:ext cx="7772400" cy="1510714"/>
          </a:xfrm>
        </p:spPr>
        <p:txBody>
          <a:bodyPr/>
          <a:lstStyle/>
          <a:p>
            <a:r>
              <a:rPr lang="en-US" dirty="0" smtClean="0"/>
              <a:t>Welcome to Advising</a:t>
            </a:r>
            <a:br>
              <a:rPr lang="en-US" dirty="0" smtClean="0"/>
            </a:br>
            <a:r>
              <a:rPr lang="en-US" sz="2000" dirty="0" smtClean="0"/>
              <a:t>for the </a:t>
            </a:r>
            <a:endParaRPr lang="en-US" sz="2000" dirty="0"/>
          </a:p>
        </p:txBody>
      </p:sp>
      <p:sp>
        <p:nvSpPr>
          <p:cNvPr id="3" name="Subtitle 2"/>
          <p:cNvSpPr>
            <a:spLocks noGrp="1"/>
          </p:cNvSpPr>
          <p:nvPr>
            <p:ph type="subTitle" idx="1"/>
          </p:nvPr>
        </p:nvSpPr>
        <p:spPr>
          <a:xfrm>
            <a:off x="381000" y="4040188"/>
            <a:ext cx="8534400" cy="1345992"/>
          </a:xfrm>
        </p:spPr>
        <p:txBody>
          <a:bodyPr/>
          <a:lstStyle/>
          <a:p>
            <a:r>
              <a:rPr lang="en-US" dirty="0" smtClean="0"/>
              <a:t>Cleveland State University </a:t>
            </a:r>
          </a:p>
          <a:p>
            <a:r>
              <a:rPr lang="en-US" dirty="0" smtClean="0"/>
              <a:t>Master of Occupational Therapy Program</a:t>
            </a:r>
          </a:p>
        </p:txBody>
      </p:sp>
      <p:sp>
        <p:nvSpPr>
          <p:cNvPr id="4" name="TextBox 3"/>
          <p:cNvSpPr txBox="1"/>
          <p:nvPr/>
        </p:nvSpPr>
        <p:spPr>
          <a:xfrm>
            <a:off x="6248400" y="6096000"/>
            <a:ext cx="2514600" cy="246221"/>
          </a:xfrm>
          <a:prstGeom prst="rect">
            <a:avLst/>
          </a:prstGeom>
          <a:noFill/>
        </p:spPr>
        <p:txBody>
          <a:bodyPr wrap="square" rtlCol="0">
            <a:spAutoFit/>
          </a:bodyPr>
          <a:lstStyle/>
          <a:p>
            <a:r>
              <a:rPr lang="en-US" sz="1000" dirty="0" smtClean="0"/>
              <a:t>November 2016</a:t>
            </a:r>
            <a:endParaRPr lang="en-US" sz="10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69494" y="440822"/>
            <a:ext cx="2057400" cy="208865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Prerequisites</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dirty="0" smtClean="0"/>
              <a:t>“C” grade or better in all prerequisite courses but overall prerequisite GPA must be 3.0 or higher</a:t>
            </a:r>
          </a:p>
          <a:p>
            <a:endParaRPr lang="en-US" dirty="0" smtClean="0"/>
          </a:p>
          <a:p>
            <a:r>
              <a:rPr lang="en-US" dirty="0" smtClean="0"/>
              <a:t>All 8 prerequisite courses must be completed BEFORE the fall start of the MOT Program</a:t>
            </a:r>
          </a:p>
          <a:p>
            <a:endParaRPr lang="en-US" dirty="0" smtClean="0"/>
          </a:p>
          <a:p>
            <a:r>
              <a:rPr lang="en-US" dirty="0" smtClean="0"/>
              <a:t>FOUR prerequisite courses, including two natural sciences, must be completed when application is submitted and the prerequisite GPA must be 3.0 or higher</a:t>
            </a:r>
          </a:p>
          <a:p>
            <a:pPr lvl="1"/>
            <a:r>
              <a:rPr lang="en-US" dirty="0" smtClean="0"/>
              <a:t>Natural Sciences:</a:t>
            </a:r>
          </a:p>
          <a:p>
            <a:pPr lvl="2"/>
            <a:r>
              <a:rPr lang="en-US" dirty="0" smtClean="0"/>
              <a:t>Physiology with lab or Anatomy and Physiology I and II</a:t>
            </a:r>
          </a:p>
          <a:p>
            <a:pPr lvl="2"/>
            <a:r>
              <a:rPr lang="en-US" dirty="0" smtClean="0"/>
              <a:t>Human Anatomy with lab</a:t>
            </a:r>
          </a:p>
          <a:p>
            <a:pPr lvl="2"/>
            <a:r>
              <a:rPr lang="en-US" dirty="0" smtClean="0"/>
              <a:t>Neurosciences with lab</a:t>
            </a:r>
          </a:p>
          <a:p>
            <a:pPr lvl="2"/>
            <a:r>
              <a:rPr lang="en-US" dirty="0" smtClean="0"/>
              <a:t>Pathology</a:t>
            </a:r>
          </a:p>
          <a:p>
            <a:pPr lvl="1"/>
            <a:endParaRPr lang="en-US" dirty="0"/>
          </a:p>
          <a:p>
            <a:pPr lvl="1">
              <a:buNone/>
            </a:pP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Prerequisites</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10000"/>
          </a:bodyPr>
          <a:lstStyle/>
          <a:p>
            <a:pPr lvl="1"/>
            <a:r>
              <a:rPr lang="en-US" dirty="0" smtClean="0"/>
              <a:t>Social Sciences</a:t>
            </a:r>
          </a:p>
          <a:p>
            <a:pPr lvl="2"/>
            <a:r>
              <a:rPr lang="en-US" dirty="0" smtClean="0"/>
              <a:t>Lifespan/Development</a:t>
            </a:r>
          </a:p>
          <a:p>
            <a:pPr lvl="2"/>
            <a:r>
              <a:rPr lang="en-US" dirty="0" smtClean="0"/>
              <a:t>Abnormal Psychology</a:t>
            </a:r>
          </a:p>
          <a:p>
            <a:pPr lvl="2"/>
            <a:r>
              <a:rPr lang="en-US" dirty="0" smtClean="0"/>
              <a:t>Social Science (research-based) Statistics</a:t>
            </a:r>
          </a:p>
          <a:p>
            <a:pPr lvl="1">
              <a:buNone/>
            </a:pPr>
            <a:endParaRPr lang="en-US" sz="1300" dirty="0" smtClean="0"/>
          </a:p>
          <a:p>
            <a:pPr lvl="1">
              <a:buNone/>
            </a:pPr>
            <a:r>
              <a:rPr lang="en-US" dirty="0" smtClean="0"/>
              <a:t>Also required:  Medical Terminology</a:t>
            </a:r>
          </a:p>
          <a:p>
            <a:pPr marL="742950" lvl="2" indent="-342900">
              <a:buNone/>
            </a:pPr>
            <a:endParaRPr lang="en-US" sz="1300" dirty="0" smtClean="0"/>
          </a:p>
          <a:p>
            <a:pPr marL="342900" lvl="1" indent="-342900">
              <a:buFont typeface="Arial" pitchFamily="34" charset="0"/>
              <a:buChar char="•"/>
            </a:pPr>
            <a:r>
              <a:rPr lang="en-US" dirty="0" smtClean="0"/>
              <a:t>Refer to the CSU MOT Program website for course numbers/names recommended at CSU and a course equivalency chart for other Ohio schools. </a:t>
            </a:r>
          </a:p>
          <a:p>
            <a:pPr marL="342900" lvl="1" indent="-342900">
              <a:buNone/>
            </a:pPr>
            <a:endParaRPr lang="en-US" dirty="0" smtClean="0"/>
          </a:p>
          <a:p>
            <a:pPr marL="342900" lvl="1" indent="-342900">
              <a:buNone/>
            </a:pPr>
            <a:r>
              <a:rPr lang="en-US" dirty="0" smtClean="0"/>
              <a:t>	*Many of the MOT prerequisite courses are upper division</a:t>
            </a:r>
            <a:r>
              <a:rPr lang="en-US" baseline="0" dirty="0" smtClean="0"/>
              <a:t> and have prerequisites.  </a:t>
            </a:r>
            <a:r>
              <a:rPr lang="en-US" dirty="0" smtClean="0"/>
              <a:t>It is the applicant’s responsibility to be aware of and complete any additional required courses.</a:t>
            </a:r>
          </a:p>
          <a:p>
            <a:pPr marL="342900" lvl="1" indent="-342900">
              <a:buFont typeface="Arial" pitchFamily="34" charset="0"/>
              <a:buChar char="•"/>
            </a:pPr>
            <a:endParaRPr lang="en-US" dirty="0" smtClean="0"/>
          </a:p>
          <a:p>
            <a:pPr marL="342900" lvl="1" indent="-342900">
              <a:buFont typeface="Arial" pitchFamily="34" charset="0"/>
              <a:buChar char="•"/>
            </a:pPr>
            <a:endParaRPr lang="en-US" dirty="0" smtClean="0"/>
          </a:p>
          <a:p>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Admission Process</a:t>
            </a:r>
            <a:endParaRPr lang="en-US" dirty="0"/>
          </a:p>
        </p:txBody>
      </p:sp>
      <p:sp>
        <p:nvSpPr>
          <p:cNvPr id="3" name="Content Placeholder 2"/>
          <p:cNvSpPr>
            <a:spLocks noGrp="1"/>
          </p:cNvSpPr>
          <p:nvPr>
            <p:ph idx="1"/>
          </p:nvPr>
        </p:nvSpPr>
        <p:spPr/>
        <p:txBody>
          <a:bodyPr/>
          <a:lstStyle/>
          <a:p>
            <a:r>
              <a:rPr lang="en-US" dirty="0" smtClean="0"/>
              <a:t>Application available on or about July 18th</a:t>
            </a:r>
          </a:p>
          <a:p>
            <a:r>
              <a:rPr lang="en-US" dirty="0" smtClean="0"/>
              <a:t>Application deadline October 1 of the year prior to anticipated admissions</a:t>
            </a:r>
          </a:p>
          <a:p>
            <a:r>
              <a:rPr lang="en-US" dirty="0" smtClean="0"/>
              <a:t>Submit GRE score to  OTCAS</a:t>
            </a:r>
          </a:p>
          <a:p>
            <a:r>
              <a:rPr lang="en-US" dirty="0" smtClean="0"/>
              <a:t>Competitive admissions</a:t>
            </a:r>
          </a:p>
          <a:p>
            <a:r>
              <a:rPr lang="en-US" dirty="0" smtClean="0"/>
              <a:t>OTCAS system</a:t>
            </a:r>
            <a:endParaRPr lang="en-US" dirty="0"/>
          </a:p>
        </p:txBody>
      </p:sp>
    </p:spTree>
    <p:extLst>
      <p:ext uri="{BB962C8B-B14F-4D97-AF65-F5344CB8AC3E}">
        <p14:creationId xmlns:p14="http://schemas.microsoft.com/office/powerpoint/2010/main" val="2266118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Admission Process</a:t>
            </a:r>
            <a:endParaRPr lang="en-US" dirty="0"/>
          </a:p>
        </p:txBody>
      </p:sp>
      <p:sp>
        <p:nvSpPr>
          <p:cNvPr id="3" name="Content Placeholder 2"/>
          <p:cNvSpPr>
            <a:spLocks noGrp="1"/>
          </p:cNvSpPr>
          <p:nvPr>
            <p:ph idx="1"/>
          </p:nvPr>
        </p:nvSpPr>
        <p:spPr>
          <a:xfrm>
            <a:off x="533400" y="1524000"/>
            <a:ext cx="8229600" cy="4525963"/>
          </a:xfrm>
        </p:spPr>
        <p:txBody>
          <a:bodyPr>
            <a:normAutofit/>
          </a:bodyPr>
          <a:lstStyle/>
          <a:p>
            <a:pPr marL="569913" lvl="2" indent="-569913"/>
            <a:r>
              <a:rPr lang="en-US" dirty="0" smtClean="0"/>
              <a:t>OTCAS-Occupational Therapy Centralized Application System</a:t>
            </a:r>
          </a:p>
          <a:p>
            <a:pPr marL="1027113" lvl="3" indent="-569913"/>
            <a:r>
              <a:rPr lang="en-US" dirty="0" smtClean="0"/>
              <a:t>Available online </a:t>
            </a:r>
            <a:r>
              <a:rPr lang="en-US" dirty="0"/>
              <a:t>at </a:t>
            </a:r>
            <a:r>
              <a:rPr lang="en-US" dirty="0">
                <a:hlinkClick r:id="rId3"/>
              </a:rPr>
              <a:t>https://otcas.liaisoncas.com/applicant-ux/#/</a:t>
            </a:r>
            <a:r>
              <a:rPr lang="en-US" dirty="0" smtClean="0">
                <a:hlinkClick r:id="rId3"/>
              </a:rPr>
              <a:t>login</a:t>
            </a:r>
            <a:endParaRPr lang="en-US" dirty="0" smtClean="0"/>
          </a:p>
          <a:p>
            <a:pPr marL="1027113" lvl="3" indent="-569913"/>
            <a:r>
              <a:rPr lang="en-US" dirty="0" smtClean="0"/>
              <a:t>Due date:  October 1</a:t>
            </a:r>
            <a:r>
              <a:rPr lang="en-US" baseline="30000" dirty="0" smtClean="0"/>
              <a:t>st</a:t>
            </a:r>
            <a:r>
              <a:rPr lang="en-US" dirty="0" smtClean="0"/>
              <a:t>  for fall admission of following year</a:t>
            </a:r>
          </a:p>
          <a:p>
            <a:pPr marL="1027113" lvl="3" indent="-569913"/>
            <a:r>
              <a:rPr lang="en-US" dirty="0" smtClean="0"/>
              <a:t>Application fee $140 for one school.  Additional fees for additional schools may apply</a:t>
            </a:r>
            <a:endParaRPr lang="en-US" dirty="0"/>
          </a:p>
          <a:p>
            <a:pPr marL="569913" lvl="3" indent="-569913">
              <a:buFont typeface="Arial" panose="020B0604020202020204" pitchFamily="34" charset="0"/>
              <a:buChar char="•"/>
            </a:pPr>
            <a:r>
              <a:rPr lang="en-US" sz="2400" dirty="0" smtClean="0"/>
              <a:t>Office of Graduate Admissions, CSU</a:t>
            </a:r>
          </a:p>
          <a:p>
            <a:pPr marL="1027113" lvl="4" indent="-569913">
              <a:buFont typeface="Arial" panose="020B0604020202020204" pitchFamily="34" charset="0"/>
              <a:buChar char="•"/>
            </a:pPr>
            <a:r>
              <a:rPr lang="en-US" dirty="0" smtClean="0"/>
              <a:t>Application available </a:t>
            </a:r>
            <a:r>
              <a:rPr lang="en-US" dirty="0"/>
              <a:t>online </a:t>
            </a:r>
            <a:r>
              <a:rPr lang="en-US" dirty="0" smtClean="0"/>
              <a:t>at </a:t>
            </a:r>
            <a:r>
              <a:rPr lang="en-US" dirty="0" smtClean="0">
                <a:hlinkClick r:id="rId4"/>
              </a:rPr>
              <a:t>http</a:t>
            </a:r>
            <a:r>
              <a:rPr lang="en-US" dirty="0">
                <a:hlinkClick r:id="rId4"/>
              </a:rPr>
              <a:t>://</a:t>
            </a:r>
            <a:r>
              <a:rPr lang="en-US" dirty="0" smtClean="0">
                <a:hlinkClick r:id="rId4"/>
              </a:rPr>
              <a:t>www.csuohio.edu/graduate-admissions/how-apply</a:t>
            </a:r>
            <a:r>
              <a:rPr lang="en-US" dirty="0" smtClean="0"/>
              <a:t> </a:t>
            </a:r>
          </a:p>
          <a:p>
            <a:pPr marL="1027113" lvl="4" indent="-569913">
              <a:buFont typeface="Arial" panose="020B0604020202020204" pitchFamily="34" charset="0"/>
              <a:buChar char="•"/>
            </a:pPr>
            <a:r>
              <a:rPr lang="en-US" dirty="0" smtClean="0"/>
              <a:t>No fee required</a:t>
            </a:r>
          </a:p>
          <a:p>
            <a:pPr marL="1027113" lvl="4" indent="-569913">
              <a:buFont typeface="Arial" panose="020B0604020202020204" pitchFamily="34" charset="0"/>
              <a:buChar char="•"/>
            </a:pPr>
            <a:r>
              <a:rPr lang="en-US" dirty="0" smtClean="0"/>
              <a:t>Due date:  after acceptance to MOT Program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Is My Application Complete?</a:t>
            </a:r>
            <a:endParaRPr lang="en-US" dirty="0"/>
          </a:p>
        </p:txBody>
      </p:sp>
      <p:sp>
        <p:nvSpPr>
          <p:cNvPr id="3" name="Content Placeholder 2"/>
          <p:cNvSpPr>
            <a:spLocks noGrp="1"/>
          </p:cNvSpPr>
          <p:nvPr>
            <p:ph idx="1"/>
          </p:nvPr>
        </p:nvSpPr>
        <p:spPr/>
        <p:txBody>
          <a:bodyPr>
            <a:normAutofit lnSpcReduction="10000"/>
          </a:bodyPr>
          <a:lstStyle/>
          <a:p>
            <a:r>
              <a:rPr lang="en-US" dirty="0" smtClean="0"/>
              <a:t>OTCAS application and fees</a:t>
            </a:r>
          </a:p>
          <a:p>
            <a:r>
              <a:rPr lang="en-US" dirty="0" smtClean="0"/>
              <a:t>Official transcripts to OTCAS</a:t>
            </a:r>
          </a:p>
          <a:p>
            <a:r>
              <a:rPr lang="en-US" dirty="0" smtClean="0"/>
              <a:t>GRE writing score submitted to OTCAS</a:t>
            </a:r>
          </a:p>
          <a:p>
            <a:r>
              <a:rPr lang="en-US" dirty="0" smtClean="0"/>
              <a:t>Minimum of 4 prerequisites, including 2 of required Natural Science courses or their equivalents, complete by Oct 1</a:t>
            </a:r>
            <a:r>
              <a:rPr lang="en-US" baseline="30000" dirty="0" smtClean="0"/>
              <a:t>st</a:t>
            </a:r>
            <a:r>
              <a:rPr lang="en-US" dirty="0" smtClean="0"/>
              <a:t>.</a:t>
            </a:r>
          </a:p>
          <a:p>
            <a:r>
              <a:rPr lang="en-US" i="1" dirty="0" smtClean="0"/>
              <a:t>Reasonable</a:t>
            </a:r>
            <a:r>
              <a:rPr lang="en-US" dirty="0" smtClean="0"/>
              <a:t> plan to complete undergrad degree and prerequisite coursework documented on MOT application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Scoring</a:t>
            </a:r>
            <a:endParaRPr lang="en-US" dirty="0"/>
          </a:p>
        </p:txBody>
      </p:sp>
      <p:sp>
        <p:nvSpPr>
          <p:cNvPr id="3" name="Content Placeholder 2"/>
          <p:cNvSpPr>
            <a:spLocks noGrp="1"/>
          </p:cNvSpPr>
          <p:nvPr>
            <p:ph idx="1"/>
          </p:nvPr>
        </p:nvSpPr>
        <p:spPr>
          <a:xfrm>
            <a:off x="457200" y="1600200"/>
            <a:ext cx="8229600" cy="5105400"/>
          </a:xfrm>
        </p:spPr>
        <p:txBody>
          <a:bodyPr/>
          <a:lstStyle/>
          <a:p>
            <a:r>
              <a:rPr lang="en-US" dirty="0" smtClean="0"/>
              <a:t>Application Scores are based on the following criteria:</a:t>
            </a:r>
          </a:p>
          <a:p>
            <a:pPr marL="914400" lvl="2" indent="0">
              <a:buNone/>
            </a:pPr>
            <a:r>
              <a:rPr lang="en-US" dirty="0" smtClean="0"/>
              <a:t>Prerequisite coursework GPA</a:t>
            </a:r>
          </a:p>
          <a:p>
            <a:pPr marL="914400" lvl="2" indent="0">
              <a:buNone/>
            </a:pPr>
            <a:r>
              <a:rPr lang="en-US" dirty="0" smtClean="0"/>
              <a:t>Overall GPA or GRE score*    </a:t>
            </a:r>
          </a:p>
          <a:p>
            <a:pPr marL="914400" lvl="2" indent="0">
              <a:buNone/>
            </a:pPr>
            <a:r>
              <a:rPr lang="en-US" sz="1800" dirty="0"/>
              <a:t> </a:t>
            </a:r>
            <a:r>
              <a:rPr lang="en-US" sz="1800" dirty="0" smtClean="0"/>
              <a:t>        (*see note)</a:t>
            </a:r>
          </a:p>
          <a:p>
            <a:pPr marL="914400" lvl="2" indent="0">
              <a:buNone/>
            </a:pPr>
            <a:r>
              <a:rPr lang="en-US" dirty="0" smtClean="0"/>
              <a:t>Application essay/Personal Statement</a:t>
            </a:r>
          </a:p>
          <a:p>
            <a:pPr marL="914400" lvl="2" indent="0">
              <a:buNone/>
            </a:pPr>
            <a:r>
              <a:rPr lang="en-US" dirty="0" smtClean="0"/>
              <a:t>GRE Analytical Writing Score</a:t>
            </a:r>
          </a:p>
          <a:p>
            <a:pPr marL="914400" lvl="2" indent="0">
              <a:buNone/>
            </a:pPr>
            <a:endParaRPr lang="en-US" dirty="0"/>
          </a:p>
          <a:p>
            <a:pPr marL="342900" lvl="2" indent="-342900"/>
            <a:r>
              <a:rPr lang="en-US" sz="3200" dirty="0" smtClean="0"/>
              <a:t>Bonus points</a:t>
            </a:r>
            <a:endParaRPr lang="en-US" sz="3200" dirty="0"/>
          </a:p>
        </p:txBody>
      </p:sp>
    </p:spTree>
    <p:extLst>
      <p:ext uri="{BB962C8B-B14F-4D97-AF65-F5344CB8AC3E}">
        <p14:creationId xmlns:p14="http://schemas.microsoft.com/office/powerpoint/2010/main" val="274991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Will I Be Notified of My Status?</a:t>
            </a:r>
            <a:endParaRPr lang="en-US" dirty="0"/>
          </a:p>
        </p:txBody>
      </p:sp>
      <p:sp>
        <p:nvSpPr>
          <p:cNvPr id="3" name="Content Placeholder 2"/>
          <p:cNvSpPr>
            <a:spLocks noGrp="1"/>
          </p:cNvSpPr>
          <p:nvPr>
            <p:ph idx="1"/>
          </p:nvPr>
        </p:nvSpPr>
        <p:spPr/>
        <p:txBody>
          <a:bodyPr/>
          <a:lstStyle/>
          <a:p>
            <a:r>
              <a:rPr lang="en-US" dirty="0" smtClean="0"/>
              <a:t>Application processing time</a:t>
            </a:r>
          </a:p>
          <a:p>
            <a:r>
              <a:rPr lang="en-US" dirty="0" smtClean="0"/>
              <a:t>Acceptance or rejection</a:t>
            </a:r>
          </a:p>
          <a:p>
            <a:pPr lvl="1"/>
            <a:r>
              <a:rPr lang="en-US" dirty="0" smtClean="0"/>
              <a:t>Regular</a:t>
            </a:r>
          </a:p>
          <a:p>
            <a:pPr lvl="1"/>
            <a:r>
              <a:rPr lang="en-US" dirty="0" smtClean="0"/>
              <a:t>Provisional</a:t>
            </a:r>
          </a:p>
          <a:p>
            <a:pPr lvl="1"/>
            <a:r>
              <a:rPr lang="en-US" dirty="0" smtClean="0"/>
              <a:t>Waiting List</a:t>
            </a:r>
          </a:p>
          <a:p>
            <a:pPr lvl="1"/>
            <a:r>
              <a:rPr lang="en-US" dirty="0" smtClean="0"/>
              <a:t>Rejection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the MOT Program</a:t>
            </a:r>
            <a:endParaRPr lang="en-US" dirty="0"/>
          </a:p>
        </p:txBody>
      </p:sp>
      <p:sp>
        <p:nvSpPr>
          <p:cNvPr id="3" name="Content Placeholder 2"/>
          <p:cNvSpPr>
            <a:spLocks noGrp="1"/>
          </p:cNvSpPr>
          <p:nvPr>
            <p:ph idx="1"/>
          </p:nvPr>
        </p:nvSpPr>
        <p:spPr/>
        <p:txBody>
          <a:bodyPr/>
          <a:lstStyle/>
          <a:p>
            <a:r>
              <a:rPr lang="en-US" dirty="0" smtClean="0"/>
              <a:t>Tuition</a:t>
            </a:r>
          </a:p>
          <a:p>
            <a:r>
              <a:rPr lang="en-US" dirty="0" smtClean="0"/>
              <a:t>Lab Fees</a:t>
            </a:r>
          </a:p>
          <a:p>
            <a:r>
              <a:rPr lang="en-US" dirty="0" smtClean="0"/>
              <a:t>Fieldwork cost</a:t>
            </a:r>
          </a:p>
          <a:p>
            <a:r>
              <a:rPr lang="en-US" dirty="0" smtClean="0"/>
              <a:t>Graduate Assistantships</a:t>
            </a:r>
          </a:p>
          <a:p>
            <a:r>
              <a:rPr lang="en-US" dirty="0" smtClean="0"/>
              <a:t>Scholarships</a:t>
            </a:r>
            <a:endParaRPr lang="en-US" dirty="0"/>
          </a:p>
        </p:txBody>
      </p:sp>
    </p:spTree>
    <p:extLst>
      <p:ext uri="{BB962C8B-B14F-4D97-AF65-F5344CB8AC3E}">
        <p14:creationId xmlns:p14="http://schemas.microsoft.com/office/powerpoint/2010/main" val="7745552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CSU Bachelor of Science in </a:t>
            </a:r>
            <a:br>
              <a:rPr lang="en-US" dirty="0" smtClean="0"/>
            </a:br>
            <a:r>
              <a:rPr lang="en-US" dirty="0" smtClean="0"/>
              <a:t>Health Sciences Degree</a:t>
            </a:r>
            <a:endParaRPr lang="en-US" dirty="0"/>
          </a:p>
        </p:txBody>
      </p:sp>
      <p:sp>
        <p:nvSpPr>
          <p:cNvPr id="3" name="Content Placeholder 2"/>
          <p:cNvSpPr>
            <a:spLocks noGrp="1"/>
          </p:cNvSpPr>
          <p:nvPr>
            <p:ph idx="1"/>
          </p:nvPr>
        </p:nvSpPr>
        <p:spPr/>
        <p:txBody>
          <a:bodyPr>
            <a:normAutofit/>
          </a:bodyPr>
          <a:lstStyle/>
          <a:p>
            <a:r>
              <a:rPr lang="en-US" dirty="0" smtClean="0"/>
              <a:t>Pre-OT Track</a:t>
            </a:r>
          </a:p>
          <a:p>
            <a:r>
              <a:rPr lang="en-US" dirty="0" smtClean="0"/>
              <a:t>Intent to Enroll</a:t>
            </a:r>
          </a:p>
          <a:p>
            <a:r>
              <a:rPr lang="en-US" dirty="0" smtClean="0"/>
              <a:t>10 students each year currently; 15 beginning 2017</a:t>
            </a:r>
          </a:p>
          <a:p>
            <a:r>
              <a:rPr lang="en-US" dirty="0" smtClean="0"/>
              <a:t>College of Sciences and Health Professions Advising Center       216.687.9321</a:t>
            </a:r>
          </a:p>
          <a:p>
            <a:pPr>
              <a:buNone/>
            </a:pPr>
            <a:r>
              <a:rPr lang="en-US" sz="2400" dirty="0" smtClean="0">
                <a:hlinkClick r:id="rId3"/>
              </a:rPr>
              <a:t>http://www.csuohio.edu/sciences/dept/advising/index.html</a:t>
            </a: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Advising</a:t>
            </a:r>
            <a:endParaRPr lang="en-US" dirty="0"/>
          </a:p>
        </p:txBody>
      </p:sp>
      <p:sp>
        <p:nvSpPr>
          <p:cNvPr id="3" name="Content Placeholder 2"/>
          <p:cNvSpPr>
            <a:spLocks noGrp="1"/>
          </p:cNvSpPr>
          <p:nvPr>
            <p:ph idx="1"/>
          </p:nvPr>
        </p:nvSpPr>
        <p:spPr/>
        <p:txBody>
          <a:bodyPr>
            <a:normAutofit/>
          </a:bodyPr>
          <a:lstStyle/>
          <a:p>
            <a:pPr>
              <a:buNone/>
            </a:pPr>
            <a:r>
              <a:rPr lang="en-US" dirty="0" smtClean="0"/>
              <a:t>If you would like an advising appointment with the MOT Program, please use the online scheduler.  Access with the big blue button on this page: </a:t>
            </a:r>
          </a:p>
          <a:p>
            <a:pPr algn="just">
              <a:buNone/>
            </a:pPr>
            <a:r>
              <a:rPr lang="en-US" sz="2800" dirty="0" smtClean="0">
                <a:hlinkClick r:id="rId3"/>
              </a:rPr>
              <a:t>http</a:t>
            </a:r>
            <a:r>
              <a:rPr lang="en-US" sz="2800" dirty="0">
                <a:hlinkClick r:id="rId3"/>
              </a:rPr>
              <a:t>://</a:t>
            </a:r>
            <a:r>
              <a:rPr lang="en-US" sz="2800" dirty="0" smtClean="0">
                <a:hlinkClick r:id="rId3"/>
              </a:rPr>
              <a:t>www.csuohio.edu/sciences/health-sciences/master-occupational-therapy-program</a:t>
            </a:r>
            <a:r>
              <a:rPr lang="en-US" sz="2800" dirty="0" smtClean="0"/>
              <a:t> </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normAutofit/>
          </a:bodyPr>
          <a:lstStyle/>
          <a:p>
            <a:r>
              <a:rPr lang="en-US" dirty="0" smtClean="0"/>
              <a:t>What is Occupational Therapy?</a:t>
            </a:r>
          </a:p>
          <a:p>
            <a:r>
              <a:rPr lang="en-US" dirty="0" smtClean="0"/>
              <a:t>Our Curriculum</a:t>
            </a:r>
          </a:p>
          <a:p>
            <a:r>
              <a:rPr lang="en-US" dirty="0" smtClean="0"/>
              <a:t>Admission Criteria</a:t>
            </a:r>
          </a:p>
          <a:p>
            <a:r>
              <a:rPr lang="en-US" dirty="0" smtClean="0"/>
              <a:t>Admission Process</a:t>
            </a:r>
          </a:p>
          <a:p>
            <a:r>
              <a:rPr lang="en-US" dirty="0" smtClean="0"/>
              <a:t>Costs</a:t>
            </a:r>
          </a:p>
          <a:p>
            <a:r>
              <a:rPr lang="en-US" dirty="0" smtClean="0"/>
              <a:t>Advising</a:t>
            </a:r>
          </a:p>
          <a:p>
            <a:r>
              <a:rPr lang="en-US" dirty="0" smtClean="0"/>
              <a:t>Stay Connected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Stay Connected!</a:t>
            </a:r>
            <a:endParaRPr lang="en-US" dirty="0"/>
          </a:p>
        </p:txBody>
      </p:sp>
      <p:sp>
        <p:nvSpPr>
          <p:cNvPr id="3" name="Content Placeholder 2"/>
          <p:cNvSpPr>
            <a:spLocks noGrp="1"/>
          </p:cNvSpPr>
          <p:nvPr>
            <p:ph idx="1"/>
          </p:nvPr>
        </p:nvSpPr>
        <p:spPr/>
        <p:txBody>
          <a:bodyPr/>
          <a:lstStyle/>
          <a:p>
            <a:r>
              <a:rPr lang="en-US" dirty="0" smtClean="0"/>
              <a:t>Follow us on </a:t>
            </a:r>
            <a:r>
              <a:rPr lang="en-US" dirty="0" err="1" smtClean="0"/>
              <a:t>Facebook</a:t>
            </a:r>
            <a:endParaRPr lang="en-US" dirty="0" smtClean="0"/>
          </a:p>
          <a:p>
            <a:pPr>
              <a:buNone/>
            </a:pPr>
            <a:r>
              <a:rPr lang="en-US" dirty="0" smtClean="0"/>
              <a:t>	</a:t>
            </a:r>
            <a:r>
              <a:rPr lang="en-US" sz="2800" dirty="0" smtClean="0"/>
              <a:t>Cleveland State Occupational Therapy Advising</a:t>
            </a:r>
          </a:p>
          <a:p>
            <a:pPr>
              <a:buNone/>
            </a:pPr>
            <a:r>
              <a:rPr lang="en-US" sz="2800" dirty="0" smtClean="0"/>
              <a:t>	</a:t>
            </a:r>
            <a:r>
              <a:rPr lang="en-US" sz="2400" dirty="0" smtClean="0">
                <a:hlinkClick r:id="rId3"/>
              </a:rPr>
              <a:t>http://www.facebook.com/#!/groups/267150193305141/</a:t>
            </a:r>
            <a:r>
              <a:rPr lang="en-US" sz="2400" dirty="0" smtClean="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Cleveland State Links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CSU MOT Program and link to advising appointment scheduler:</a:t>
            </a:r>
          </a:p>
          <a:p>
            <a:pPr>
              <a:buNone/>
            </a:pPr>
            <a:r>
              <a:rPr lang="en-US" dirty="0" smtClean="0">
                <a:hlinkClick r:id="rId3"/>
              </a:rPr>
              <a:t>http://www.csuohio.edu/sciences/dept/healthsciences</a:t>
            </a:r>
            <a:endParaRPr lang="en-US" dirty="0" smtClean="0"/>
          </a:p>
          <a:p>
            <a:pPr>
              <a:buNone/>
            </a:pPr>
            <a:endParaRPr lang="en-US" dirty="0" smtClean="0"/>
          </a:p>
          <a:p>
            <a:r>
              <a:rPr lang="en-US" dirty="0" smtClean="0"/>
              <a:t>Course Equivalency Chart:</a:t>
            </a:r>
          </a:p>
          <a:p>
            <a:pPr>
              <a:buNone/>
            </a:pPr>
            <a:r>
              <a:rPr lang="en-US" dirty="0" smtClean="0">
                <a:hlinkClick r:id="rId4"/>
              </a:rPr>
              <a:t>http://www.csuohio.edu/sciences/dept/healthsciences/graduate/MOT/admissions.html</a:t>
            </a:r>
            <a:endParaRPr lang="en-US" dirty="0" smtClean="0"/>
          </a:p>
          <a:p>
            <a:pPr>
              <a:buNone/>
            </a:pPr>
            <a:endParaRPr lang="en-US" dirty="0" smtClean="0"/>
          </a:p>
          <a:p>
            <a:r>
              <a:rPr lang="en-US" dirty="0" smtClean="0"/>
              <a:t>Office of Graduate Admissions:  </a:t>
            </a:r>
            <a:r>
              <a:rPr lang="en-US" dirty="0" smtClean="0">
                <a:hlinkClick r:id="rId5"/>
              </a:rPr>
              <a:t>http://www.csuohio.edu/gradcollege/admissions/apply.html</a:t>
            </a:r>
            <a:endParaRPr lang="en-US" dirty="0" smtClean="0"/>
          </a:p>
          <a:p>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 Links</a:t>
            </a:r>
            <a:endParaRPr lang="en-US" dirty="0"/>
          </a:p>
        </p:txBody>
      </p:sp>
      <p:sp>
        <p:nvSpPr>
          <p:cNvPr id="3" name="Content Placeholder 2"/>
          <p:cNvSpPr>
            <a:spLocks noGrp="1"/>
          </p:cNvSpPr>
          <p:nvPr>
            <p:ph idx="1"/>
          </p:nvPr>
        </p:nvSpPr>
        <p:spPr>
          <a:xfrm>
            <a:off x="457200" y="1295400"/>
            <a:ext cx="8458200" cy="5334000"/>
          </a:xfrm>
        </p:spPr>
        <p:txBody>
          <a:bodyPr>
            <a:normAutofit fontScale="70000" lnSpcReduction="20000"/>
          </a:bodyPr>
          <a:lstStyle/>
          <a:p>
            <a:endParaRPr lang="en-US" dirty="0" smtClean="0"/>
          </a:p>
          <a:p>
            <a:r>
              <a:rPr lang="en-US" dirty="0" smtClean="0"/>
              <a:t>American Occupational Therapy Association</a:t>
            </a:r>
          </a:p>
          <a:p>
            <a:pPr>
              <a:buNone/>
            </a:pPr>
            <a:r>
              <a:rPr lang="en-US" dirty="0" smtClean="0"/>
              <a:t>	</a:t>
            </a:r>
            <a:r>
              <a:rPr lang="en-US" dirty="0" smtClean="0">
                <a:hlinkClick r:id="rId3"/>
              </a:rPr>
              <a:t>www.aota.org</a:t>
            </a:r>
            <a:endParaRPr lang="en-US" dirty="0" smtClean="0"/>
          </a:p>
          <a:p>
            <a:r>
              <a:rPr lang="en-US" dirty="0" smtClean="0"/>
              <a:t>National Board for Certification in Occupational Therapy </a:t>
            </a:r>
          </a:p>
          <a:p>
            <a:pPr>
              <a:buNone/>
            </a:pPr>
            <a:r>
              <a:rPr lang="en-US" dirty="0" smtClean="0"/>
              <a:t>	</a:t>
            </a:r>
            <a:r>
              <a:rPr lang="en-US" dirty="0" smtClean="0">
                <a:hlinkClick r:id="rId4"/>
              </a:rPr>
              <a:t>www.nbcot.org</a:t>
            </a:r>
            <a:endParaRPr lang="en-US" dirty="0" smtClean="0"/>
          </a:p>
          <a:p>
            <a:r>
              <a:rPr lang="en-US" dirty="0" smtClean="0"/>
              <a:t>Ohio OT Licensure Board</a:t>
            </a:r>
          </a:p>
          <a:p>
            <a:pPr>
              <a:buNone/>
            </a:pPr>
            <a:r>
              <a:rPr lang="en-US" dirty="0"/>
              <a:t>	</a:t>
            </a:r>
            <a:r>
              <a:rPr lang="en-US" dirty="0" smtClean="0">
                <a:hlinkClick r:id="rId5"/>
              </a:rPr>
              <a:t>www.otptat.ohio.gov/Home.aspx</a:t>
            </a:r>
            <a:endParaRPr lang="en-US" dirty="0" smtClean="0"/>
          </a:p>
          <a:p>
            <a:r>
              <a:rPr lang="en-US" dirty="0" smtClean="0"/>
              <a:t>Explore Health Careers.org     </a:t>
            </a:r>
            <a:r>
              <a:rPr lang="en-US" dirty="0">
                <a:hlinkClick r:id="rId6"/>
              </a:rPr>
              <a:t>http://</a:t>
            </a:r>
            <a:r>
              <a:rPr lang="en-US" dirty="0" smtClean="0">
                <a:hlinkClick r:id="rId6"/>
              </a:rPr>
              <a:t>explorehealthcareers.org/en/career/6/occupational_therapist</a:t>
            </a:r>
            <a:r>
              <a:rPr lang="en-US" dirty="0" smtClean="0"/>
              <a:t> </a:t>
            </a:r>
          </a:p>
          <a:p>
            <a:r>
              <a:rPr lang="en-US" dirty="0" smtClean="0"/>
              <a:t>Bureau of Labor Statistics</a:t>
            </a:r>
          </a:p>
          <a:p>
            <a:pPr marL="0" indent="0">
              <a:buNone/>
            </a:pPr>
            <a:r>
              <a:rPr lang="en-US" dirty="0"/>
              <a:t> </a:t>
            </a:r>
            <a:r>
              <a:rPr lang="en-US" dirty="0" smtClean="0"/>
              <a:t>     </a:t>
            </a:r>
            <a:r>
              <a:rPr lang="en-US" dirty="0" smtClean="0">
                <a:hlinkClick r:id="rId7"/>
              </a:rPr>
              <a:t>http</a:t>
            </a:r>
            <a:r>
              <a:rPr lang="en-US" dirty="0">
                <a:hlinkClick r:id="rId7"/>
              </a:rPr>
              <a:t>://</a:t>
            </a:r>
            <a:r>
              <a:rPr lang="en-US" dirty="0" smtClean="0">
                <a:hlinkClick r:id="rId7"/>
              </a:rPr>
              <a:t>www.bls.gov/ooh/healthcare/occupational-therapists.htm</a:t>
            </a:r>
            <a:r>
              <a:rPr lang="en-US" dirty="0" smtClean="0"/>
              <a:t> </a:t>
            </a:r>
          </a:p>
          <a:p>
            <a:r>
              <a:rPr lang="en-US" dirty="0" smtClean="0"/>
              <a:t>US News and World Report</a:t>
            </a:r>
          </a:p>
          <a:p>
            <a:pPr marL="0" indent="0">
              <a:buNone/>
            </a:pPr>
            <a:r>
              <a:rPr lang="en-US" dirty="0"/>
              <a:t>      </a:t>
            </a:r>
            <a:r>
              <a:rPr lang="en-US" dirty="0">
                <a:hlinkClick r:id="rId8"/>
              </a:rPr>
              <a:t>http://</a:t>
            </a:r>
            <a:r>
              <a:rPr lang="en-US" dirty="0" smtClean="0">
                <a:hlinkClick r:id="rId8"/>
              </a:rPr>
              <a:t>money.usnews.com/careers/best-jobs/occupational-therapist</a:t>
            </a:r>
            <a:r>
              <a:rPr lang="en-US" dirty="0" smtClean="0"/>
              <a:t> </a:t>
            </a:r>
          </a:p>
          <a:p>
            <a:pPr>
              <a:buNone/>
            </a:pP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4117975"/>
          </a:xfrm>
        </p:spPr>
        <p:txBody>
          <a:bodyPr>
            <a:normAutofit fontScale="90000"/>
          </a:bodyPr>
          <a:lstStyle/>
          <a:p>
            <a:r>
              <a:rPr lang="en-US" sz="3600" dirty="0" smtClean="0"/>
              <a:t>Cleveland State University</a:t>
            </a:r>
            <a:br>
              <a:rPr lang="en-US" sz="3600" dirty="0" smtClean="0"/>
            </a:br>
            <a:r>
              <a:rPr lang="en-US" sz="3600" dirty="0" smtClean="0"/>
              <a:t>College of Science and Health Professions</a:t>
            </a:r>
            <a:br>
              <a:rPr lang="en-US" sz="3600" dirty="0" smtClean="0"/>
            </a:br>
            <a:r>
              <a:rPr lang="en-US" sz="3600" dirty="0" smtClean="0"/>
              <a:t>Master of Occupational Therapy Program</a:t>
            </a:r>
            <a:br>
              <a:rPr lang="en-US" sz="3600" dirty="0" smtClean="0"/>
            </a:br>
            <a:r>
              <a:rPr lang="en-US" sz="3600" dirty="0" smtClean="0"/>
              <a:t>2121 Euclid Avenue, HS 101</a:t>
            </a:r>
            <a:br>
              <a:rPr lang="en-US" sz="3600" dirty="0" smtClean="0"/>
            </a:br>
            <a:r>
              <a:rPr lang="en-US" sz="3600" dirty="0" smtClean="0"/>
              <a:t>Cleveland, OH 44115-2214</a:t>
            </a:r>
            <a:br>
              <a:rPr lang="en-US" sz="3600" dirty="0" smtClean="0"/>
            </a:br>
            <a:r>
              <a:rPr lang="en-US" sz="3600" dirty="0" smtClean="0"/>
              <a:t/>
            </a:r>
            <a:br>
              <a:rPr lang="en-US" sz="3600" dirty="0" smtClean="0"/>
            </a:br>
            <a:r>
              <a:rPr lang="en-US" sz="3600" dirty="0" smtClean="0"/>
              <a:t>216. 687.3567</a:t>
            </a:r>
            <a:br>
              <a:rPr lang="en-US" sz="3600" dirty="0" smtClean="0"/>
            </a:br>
            <a:r>
              <a:rPr lang="en-US" sz="3600" dirty="0" smtClean="0"/>
              <a:t/>
            </a:r>
            <a:br>
              <a:rPr lang="en-US" sz="3600" dirty="0" smtClean="0"/>
            </a:br>
            <a:r>
              <a:rPr lang="en-US" sz="3600" dirty="0" smtClean="0">
                <a:hlinkClick r:id="rId3"/>
              </a:rPr>
              <a:t>healthsci@csuohio.edu</a:t>
            </a:r>
            <a:r>
              <a:rPr lang="en-US" sz="3600" dirty="0" smtClean="0"/>
              <a:t/>
            </a:r>
            <a:br>
              <a:rPr lang="en-US" sz="3600" dirty="0" smtClean="0"/>
            </a:br>
            <a:r>
              <a:rPr lang="en-US" sz="3600" dirty="0" smtClean="0"/>
              <a:t/>
            </a:r>
            <a:br>
              <a:rPr lang="en-US" sz="3600" dirty="0" smtClean="0"/>
            </a:br>
            <a:r>
              <a:rPr lang="en-US" sz="3600" dirty="0">
                <a:hlinkClick r:id="rId4"/>
              </a:rPr>
              <a:t>http://</a:t>
            </a:r>
            <a:r>
              <a:rPr lang="en-US" sz="3600" dirty="0" smtClean="0">
                <a:hlinkClick r:id="rId4"/>
              </a:rPr>
              <a:t>www.csuohio.edu/sciences/health-sciences/school-health-sciences-0</a:t>
            </a:r>
            <a:r>
              <a:rPr lang="en-US" sz="3600" dirty="0" smtClean="0"/>
              <a:t> </a:t>
            </a:r>
            <a:br>
              <a:rPr lang="en-US" sz="3600"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Occupational Therapy?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“Occupational </a:t>
            </a:r>
            <a:r>
              <a:rPr lang="en-US" dirty="0"/>
              <a:t>therapy is a science-driven, evidence-based profession that enables people of all ages live life to its fullest by helping them promote health, prevent—or live better with—injury, illness, or disability. This is accomplished through designing strategies for everyday living and customizing environments to develop and maximize potential</a:t>
            </a:r>
            <a:r>
              <a:rPr lang="en-US" dirty="0" smtClean="0"/>
              <a:t>.” </a:t>
            </a:r>
            <a:r>
              <a:rPr lang="en-US" sz="1500" i="1" dirty="0" smtClean="0"/>
              <a:t>The American Occupational Therapy Association, 2011</a:t>
            </a:r>
            <a:endParaRPr lang="en-US" sz="1500" i="1" dirty="0"/>
          </a:p>
          <a:p>
            <a:pPr>
              <a:buNone/>
            </a:pPr>
            <a:endParaRPr lang="en-US" dirty="0" smtClean="0"/>
          </a:p>
          <a:p>
            <a:r>
              <a:rPr lang="en-US" dirty="0" smtClean="0"/>
              <a:t>“Skills for the Job of Living” </a:t>
            </a:r>
          </a:p>
          <a:p>
            <a:pPr marL="0" indent="0">
              <a:buNone/>
            </a:pPr>
            <a:r>
              <a:rPr lang="en-US" sz="1500" i="1" dirty="0"/>
              <a:t>	</a:t>
            </a:r>
            <a:r>
              <a:rPr lang="en-US" sz="1500" i="1" dirty="0" smtClean="0"/>
              <a:t>			The American Occupational Therapy Association                                                                                                                        </a:t>
            </a:r>
            <a:endParaRPr lang="en-US" sz="15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Curriculum</a:t>
            </a:r>
            <a:endParaRPr lang="en-US" dirty="0"/>
          </a:p>
        </p:txBody>
      </p:sp>
      <p:sp>
        <p:nvSpPr>
          <p:cNvPr id="3" name="Content Placeholder 2"/>
          <p:cNvSpPr>
            <a:spLocks noGrp="1"/>
          </p:cNvSpPr>
          <p:nvPr>
            <p:ph idx="1"/>
          </p:nvPr>
        </p:nvSpPr>
        <p:spPr>
          <a:xfrm>
            <a:off x="457200" y="1295400"/>
            <a:ext cx="8229600" cy="5181600"/>
          </a:xfrm>
        </p:spPr>
        <p:txBody>
          <a:bodyPr>
            <a:normAutofit fontScale="92500" lnSpcReduction="10000"/>
          </a:bodyPr>
          <a:lstStyle/>
          <a:p>
            <a:r>
              <a:rPr lang="en-US" dirty="0" smtClean="0"/>
              <a:t>Begin in fall semester</a:t>
            </a:r>
          </a:p>
          <a:p>
            <a:r>
              <a:rPr lang="en-US" dirty="0" smtClean="0"/>
              <a:t>5 consecutive semesters followed by 6 months/2 semesters of full-time, unpaid fieldwork</a:t>
            </a:r>
          </a:p>
          <a:p>
            <a:r>
              <a:rPr lang="en-US" dirty="0" smtClean="0"/>
              <a:t>28 months</a:t>
            </a:r>
          </a:p>
          <a:p>
            <a:r>
              <a:rPr lang="en-US" dirty="0" smtClean="0"/>
              <a:t>Weekday program</a:t>
            </a:r>
          </a:p>
          <a:p>
            <a:r>
              <a:rPr lang="en-US" dirty="0" smtClean="0"/>
              <a:t>73 credit hours plus 2 elective courses (6-8 credit hours)</a:t>
            </a:r>
          </a:p>
          <a:p>
            <a:pPr lvl="1"/>
            <a:r>
              <a:rPr lang="en-US" dirty="0" smtClean="0"/>
              <a:t>51 credits in core area</a:t>
            </a:r>
          </a:p>
          <a:p>
            <a:pPr lvl="1"/>
            <a:r>
              <a:rPr lang="en-US" dirty="0" smtClean="0"/>
              <a:t>20 credits clinical experience</a:t>
            </a:r>
          </a:p>
          <a:p>
            <a:pPr lvl="1"/>
            <a:r>
              <a:rPr lang="en-US" dirty="0"/>
              <a:t>2</a:t>
            </a:r>
            <a:r>
              <a:rPr lang="en-US" dirty="0" smtClean="0"/>
              <a:t> credits service learning (1 course)</a:t>
            </a:r>
          </a:p>
          <a:p>
            <a:pPr lvl="1"/>
            <a:r>
              <a:rPr lang="en-US" dirty="0" smtClean="0"/>
              <a:t>2 elective courses (3-4 credits each)</a:t>
            </a:r>
          </a:p>
          <a:p>
            <a:pPr lv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 Placements</a:t>
            </a:r>
            <a:endParaRPr lang="en-US" dirty="0"/>
          </a:p>
        </p:txBody>
      </p:sp>
      <p:sp>
        <p:nvSpPr>
          <p:cNvPr id="3" name="Content Placeholder 2"/>
          <p:cNvSpPr>
            <a:spLocks noGrp="1"/>
          </p:cNvSpPr>
          <p:nvPr>
            <p:ph idx="1"/>
          </p:nvPr>
        </p:nvSpPr>
        <p:spPr/>
        <p:txBody>
          <a:bodyPr/>
          <a:lstStyle/>
          <a:p>
            <a:r>
              <a:rPr lang="en-US" dirty="0" smtClean="0"/>
              <a:t>Service Learning</a:t>
            </a:r>
          </a:p>
          <a:p>
            <a:r>
              <a:rPr lang="en-US" dirty="0" smtClean="0"/>
              <a:t>Practicum </a:t>
            </a:r>
          </a:p>
          <a:p>
            <a:r>
              <a:rPr lang="en-US" dirty="0" smtClean="0"/>
              <a:t>Fieldwork</a:t>
            </a:r>
            <a:endParaRPr lang="en-US" dirty="0"/>
          </a:p>
        </p:txBody>
      </p:sp>
    </p:spTree>
    <p:extLst>
      <p:ext uri="{BB962C8B-B14F-4D97-AF65-F5344CB8AC3E}">
        <p14:creationId xmlns:p14="http://schemas.microsoft.com/office/powerpoint/2010/main" val="3058543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Part-Time Students</a:t>
            </a:r>
            <a:endParaRPr lang="en-US" dirty="0"/>
          </a:p>
        </p:txBody>
      </p:sp>
      <p:sp>
        <p:nvSpPr>
          <p:cNvPr id="3" name="Content Placeholder 2"/>
          <p:cNvSpPr>
            <a:spLocks noGrp="1"/>
          </p:cNvSpPr>
          <p:nvPr>
            <p:ph idx="1"/>
          </p:nvPr>
        </p:nvSpPr>
        <p:spPr/>
        <p:txBody>
          <a:bodyPr/>
          <a:lstStyle/>
          <a:p>
            <a:r>
              <a:rPr lang="en-US" dirty="0" smtClean="0"/>
              <a:t>From 28 months to 40 months</a:t>
            </a:r>
          </a:p>
          <a:p>
            <a:r>
              <a:rPr lang="en-US" dirty="0" smtClean="0"/>
              <a:t>First year divided into 2 years</a:t>
            </a:r>
          </a:p>
          <a:p>
            <a:r>
              <a:rPr lang="en-US" dirty="0" smtClean="0"/>
              <a:t>Final year similar to remainder </a:t>
            </a:r>
            <a:r>
              <a:rPr lang="en-US" smtClean="0"/>
              <a:t>of class</a:t>
            </a:r>
            <a:endParaRPr lang="en-US" dirty="0" smtClean="0"/>
          </a:p>
          <a:p>
            <a:r>
              <a:rPr lang="en-US" dirty="0" smtClean="0"/>
              <a:t>Same application process</a:t>
            </a:r>
          </a:p>
          <a:p>
            <a:r>
              <a:rPr lang="en-US" dirty="0" smtClean="0"/>
              <a:t>Apply for part-time once admitted to the MOT Program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Post-Graduation Details</a:t>
            </a:r>
            <a:endParaRPr lang="en-US" dirty="0"/>
          </a:p>
        </p:txBody>
      </p:sp>
      <p:sp>
        <p:nvSpPr>
          <p:cNvPr id="3" name="Content Placeholder 2"/>
          <p:cNvSpPr>
            <a:spLocks noGrp="1"/>
          </p:cNvSpPr>
          <p:nvPr>
            <p:ph idx="1"/>
          </p:nvPr>
        </p:nvSpPr>
        <p:spPr/>
        <p:txBody>
          <a:bodyPr>
            <a:normAutofit lnSpcReduction="10000"/>
          </a:bodyPr>
          <a:lstStyle/>
          <a:p>
            <a:r>
              <a:rPr lang="en-US" dirty="0" smtClean="0"/>
              <a:t>Fieldwork must be completed within 24 months of completion of the academic coursework</a:t>
            </a:r>
          </a:p>
          <a:p>
            <a:r>
              <a:rPr lang="en-US" dirty="0" smtClean="0"/>
              <a:t>National certification exam (</a:t>
            </a:r>
            <a:r>
              <a:rPr lang="en-US" dirty="0" smtClean="0">
                <a:hlinkClick r:id="rId3"/>
              </a:rPr>
              <a:t>www.nbcot.org</a:t>
            </a:r>
            <a:r>
              <a:rPr lang="en-US" dirty="0" smtClean="0"/>
              <a:t> )</a:t>
            </a:r>
          </a:p>
          <a:p>
            <a:r>
              <a:rPr lang="en-US" dirty="0" smtClean="0"/>
              <a:t>Ohio Licensure (</a:t>
            </a:r>
            <a:r>
              <a:rPr lang="en-US" dirty="0" smtClean="0">
                <a:hlinkClick r:id="rId4"/>
              </a:rPr>
              <a:t>http://otptat.ohio.gov</a:t>
            </a:r>
            <a:r>
              <a:rPr lang="en-US" dirty="0" smtClean="0"/>
              <a:t> )  </a:t>
            </a:r>
          </a:p>
          <a:p>
            <a:r>
              <a:rPr lang="en-US" dirty="0" smtClean="0"/>
              <a:t>A felony conviction may affect a graduate's ability to sit for the exam or attain state licensure required to practice as an OT</a:t>
            </a:r>
          </a:p>
          <a:p>
            <a:r>
              <a:rPr lang="en-US" dirty="0" smtClean="0"/>
              <a:t>Other legal issues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Admission Criteria</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r>
              <a:rPr lang="en-US" dirty="0" smtClean="0"/>
              <a:t>Competitive admission</a:t>
            </a:r>
          </a:p>
          <a:p>
            <a:r>
              <a:rPr lang="en-US" dirty="0" smtClean="0"/>
              <a:t>Specific Criteria:</a:t>
            </a:r>
          </a:p>
          <a:p>
            <a:pPr lvl="1"/>
            <a:r>
              <a:rPr lang="en-US" i="1" dirty="0" smtClean="0"/>
              <a:t>Bachelor’s degree </a:t>
            </a:r>
          </a:p>
          <a:p>
            <a:pPr lvl="1"/>
            <a:r>
              <a:rPr lang="en-US" i="1" dirty="0" smtClean="0"/>
              <a:t>Minimum overall GPA 3.0 </a:t>
            </a:r>
            <a:r>
              <a:rPr lang="en-US" dirty="0" smtClean="0"/>
              <a:t>OR </a:t>
            </a:r>
            <a:r>
              <a:rPr lang="en-US" i="1" dirty="0" smtClean="0"/>
              <a:t>GRE score </a:t>
            </a:r>
            <a:r>
              <a:rPr lang="en-US" dirty="0" smtClean="0"/>
              <a:t>of 50</a:t>
            </a:r>
            <a:r>
              <a:rPr lang="en-US" baseline="30000" dirty="0" smtClean="0"/>
              <a:t>th</a:t>
            </a:r>
            <a:r>
              <a:rPr lang="en-US" dirty="0" smtClean="0"/>
              <a:t> percentile or greater in all areas</a:t>
            </a:r>
          </a:p>
          <a:p>
            <a:pPr lvl="1"/>
            <a:r>
              <a:rPr lang="en-US" i="1" dirty="0" smtClean="0"/>
              <a:t>Prerequisite GPA 3.0 or above</a:t>
            </a:r>
          </a:p>
          <a:p>
            <a:pPr lvl="1"/>
            <a:r>
              <a:rPr lang="en-US" b="1" i="1" dirty="0" smtClean="0"/>
              <a:t>All</a:t>
            </a:r>
            <a:r>
              <a:rPr lang="en-US" i="1" dirty="0" smtClean="0"/>
              <a:t> applicants are required to take GRE and meet this minimum standard:  Analytical Writing:  3.5; No minimum score on Verbal/Quantitative areas required. Scores will be considered. </a:t>
            </a:r>
          </a:p>
          <a:p>
            <a:pPr lvl="1"/>
            <a:r>
              <a:rPr lang="en-US" dirty="0" smtClean="0"/>
              <a:t>Score for writing based on the MOT Program Personal Statement</a:t>
            </a:r>
          </a:p>
          <a:p>
            <a:pPr lvl="1"/>
            <a:r>
              <a:rPr lang="en-US" dirty="0" smtClean="0"/>
              <a:t>Non-native English speakers must meet criteria set by the College of Graduate Admissions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Required, but Recommended</a:t>
            </a:r>
            <a:endParaRPr lang="en-US" dirty="0"/>
          </a:p>
        </p:txBody>
      </p:sp>
      <p:sp>
        <p:nvSpPr>
          <p:cNvPr id="3" name="Content Placeholder 2"/>
          <p:cNvSpPr>
            <a:spLocks noGrp="1"/>
          </p:cNvSpPr>
          <p:nvPr>
            <p:ph idx="1"/>
          </p:nvPr>
        </p:nvSpPr>
        <p:spPr/>
        <p:txBody>
          <a:bodyPr/>
          <a:lstStyle/>
          <a:p>
            <a:r>
              <a:rPr lang="en-US" dirty="0" smtClean="0"/>
              <a:t>Volunteer hours</a:t>
            </a:r>
          </a:p>
          <a:p>
            <a:r>
              <a:rPr lang="en-US" dirty="0"/>
              <a:t>2</a:t>
            </a:r>
            <a:r>
              <a:rPr lang="en-US" dirty="0" smtClean="0"/>
              <a:t> areas of practice</a:t>
            </a:r>
            <a:endParaRPr lang="en-US" dirty="0"/>
          </a:p>
        </p:txBody>
      </p:sp>
    </p:spTree>
  </p:cSld>
  <p:clrMapOvr>
    <a:masterClrMapping/>
  </p:clrMapOvr>
</p:sld>
</file>

<file path=ppt/theme/theme1.xml><?xml version="1.0" encoding="utf-8"?>
<a:theme xmlns:a="http://schemas.openxmlformats.org/drawingml/2006/main" name="Office Theme">
  <a:themeElements>
    <a:clrScheme name="Custom 1">
      <a:dk1>
        <a:srgbClr val="0099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3366</TotalTime>
  <Words>3804</Words>
  <Application>Microsoft Macintosh PowerPoint</Application>
  <PresentationFormat>On-screen Show (4:3)</PresentationFormat>
  <Paragraphs>324</Paragraphs>
  <Slides>23</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Calibri</vt:lpstr>
      <vt:lpstr>Arial</vt:lpstr>
      <vt:lpstr>Office Theme</vt:lpstr>
      <vt:lpstr>Welcome to Advising for the </vt:lpstr>
      <vt:lpstr>Contents</vt:lpstr>
      <vt:lpstr>What is Occupational Therapy?</vt:lpstr>
      <vt:lpstr>Our Curriculum</vt:lpstr>
      <vt:lpstr>Field Placements</vt:lpstr>
      <vt:lpstr>Part-Time Students</vt:lpstr>
      <vt:lpstr>Post-Graduation Details</vt:lpstr>
      <vt:lpstr>Current Admission Criteria</vt:lpstr>
      <vt:lpstr>Not Required, but Recommended</vt:lpstr>
      <vt:lpstr>Prerequisites</vt:lpstr>
      <vt:lpstr>Prerequisites</vt:lpstr>
      <vt:lpstr>Admission Process</vt:lpstr>
      <vt:lpstr>Admission Process</vt:lpstr>
      <vt:lpstr>When Is My Application Complete?</vt:lpstr>
      <vt:lpstr>Application Scoring</vt:lpstr>
      <vt:lpstr>How Will I Be Notified of My Status?</vt:lpstr>
      <vt:lpstr>Cost of the MOT Program</vt:lpstr>
      <vt:lpstr>CSU Bachelor of Science in  Health Sciences Degree</vt:lpstr>
      <vt:lpstr>Advising</vt:lpstr>
      <vt:lpstr>Stay Connected!</vt:lpstr>
      <vt:lpstr>Cleveland State Links</vt:lpstr>
      <vt:lpstr>OT Links</vt:lpstr>
      <vt:lpstr>Cleveland State University College of Science and Health Professions Master of Occupational Therapy Program 2121 Euclid Avenue, HS 101 Cleveland, OH 44115-2214  216. 687.3567  healthsci@csuohio.edu  http://www.csuohio.edu/sciences/health-sciences/school-health-sciences-0    </vt:lpstr>
    </vt:vector>
  </TitlesOfParts>
  <Company>Cleveland State University</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Pre-MOT Advising</dc:title>
  <dc:creator>CSU</dc:creator>
  <cp:lastModifiedBy>Beth A Ekelman</cp:lastModifiedBy>
  <cp:revision>217</cp:revision>
  <dcterms:created xsi:type="dcterms:W3CDTF">2011-09-07T17:54:05Z</dcterms:created>
  <dcterms:modified xsi:type="dcterms:W3CDTF">2017-02-06T11:20:39Z</dcterms:modified>
</cp:coreProperties>
</file>