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4.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1.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7.xml" ContentType="application/vnd.openxmlformats-officedocument.presentationml.notesSlide+xml"/>
  <Override PartName="/ppt/comments/comment1.xml" ContentType="application/vnd.openxmlformats-officedocument.presentationml.comment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comments/comment2.xml" ContentType="application/vnd.openxmlformats-officedocument.presentationml.comments+xml"/>
  <Override PartName="/ppt/notesSlides/notesSlide31.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omments/comment3.xml" ContentType="application/vnd.openxmlformats-officedocument.presentationml.comments+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7"/>
  </p:notesMasterIdLst>
  <p:handoutMasterIdLst>
    <p:handoutMasterId r:id="rId48"/>
  </p:handoutMasterIdLst>
  <p:sldIdLst>
    <p:sldId id="294" r:id="rId5"/>
    <p:sldId id="257" r:id="rId6"/>
    <p:sldId id="298" r:id="rId7"/>
    <p:sldId id="258" r:id="rId8"/>
    <p:sldId id="291" r:id="rId9"/>
    <p:sldId id="287" r:id="rId10"/>
    <p:sldId id="299" r:id="rId11"/>
    <p:sldId id="295" r:id="rId12"/>
    <p:sldId id="296" r:id="rId13"/>
    <p:sldId id="290" r:id="rId14"/>
    <p:sldId id="285" r:id="rId15"/>
    <p:sldId id="286" r:id="rId16"/>
    <p:sldId id="259" r:id="rId17"/>
    <p:sldId id="277" r:id="rId18"/>
    <p:sldId id="281" r:id="rId19"/>
    <p:sldId id="282" r:id="rId20"/>
    <p:sldId id="292" r:id="rId21"/>
    <p:sldId id="276" r:id="rId22"/>
    <p:sldId id="260" r:id="rId23"/>
    <p:sldId id="300" r:id="rId24"/>
    <p:sldId id="261" r:id="rId25"/>
    <p:sldId id="262" r:id="rId26"/>
    <p:sldId id="269" r:id="rId27"/>
    <p:sldId id="263" r:id="rId28"/>
    <p:sldId id="297" r:id="rId29"/>
    <p:sldId id="301" r:id="rId30"/>
    <p:sldId id="278" r:id="rId31"/>
    <p:sldId id="265" r:id="rId32"/>
    <p:sldId id="293" r:id="rId33"/>
    <p:sldId id="279" r:id="rId34"/>
    <p:sldId id="268" r:id="rId35"/>
    <p:sldId id="284" r:id="rId36"/>
    <p:sldId id="303" r:id="rId37"/>
    <p:sldId id="280" r:id="rId38"/>
    <p:sldId id="302" r:id="rId39"/>
    <p:sldId id="271" r:id="rId40"/>
    <p:sldId id="275" r:id="rId41"/>
    <p:sldId id="304" r:id="rId42"/>
    <p:sldId id="272" r:id="rId43"/>
    <p:sldId id="270" r:id="rId44"/>
    <p:sldId id="274" r:id="rId45"/>
    <p:sldId id="273"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n" initials="J" lastIdx="9"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B42FB55-FB2D-481F-9A5B-461EEEC23D6F}" v="106" dt="2023-10-30T17:34:26.28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7566"/>
    <p:restoredTop sz="93557" autoAdjust="0"/>
  </p:normalViewPr>
  <p:slideViewPr>
    <p:cSldViewPr>
      <p:cViewPr varScale="1">
        <p:scale>
          <a:sx n="61" d="100"/>
          <a:sy n="61" d="100"/>
        </p:scale>
        <p:origin x="296" y="52"/>
      </p:cViewPr>
      <p:guideLst>
        <p:guide orient="horz" pos="2160"/>
        <p:guide pos="2880"/>
      </p:guideLst>
    </p:cSldViewPr>
  </p:slideViewPr>
  <p:notesTextViewPr>
    <p:cViewPr>
      <p:scale>
        <a:sx n="95" d="100"/>
        <a:sy n="95" d="100"/>
      </p:scale>
      <p:origin x="0" y="0"/>
    </p:cViewPr>
  </p:notesTextViewPr>
  <p:sorterViewPr>
    <p:cViewPr>
      <p:scale>
        <a:sx n="100" d="100"/>
        <a:sy n="100" d="100"/>
      </p:scale>
      <p:origin x="0" y="-970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5-09-16T17:05:36.548" idx="4">
    <p:pos x="10" y="33"/>
    <p:text>Change MOT apps to the OTCAS app and process
Do we still pay the $55 to the Graduate office?</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5-09-16T17:08:13.166" idx="7">
    <p:pos x="10" y="10"/>
    <p:text>Receives how many applicants each year now?</p:text>
  </p:cm>
</p:cmLst>
</file>

<file path=ppt/comments/comment3.xml><?xml version="1.0" encoding="utf-8"?>
<p:cmLst xmlns:a="http://schemas.openxmlformats.org/drawingml/2006/main" xmlns:r="http://schemas.openxmlformats.org/officeDocument/2006/relationships" xmlns:p="http://schemas.openxmlformats.org/presentationml/2006/main">
  <p:cm authorId="0" dt="2015-09-16T17:09:55.668" idx="9">
    <p:pos x="-78" y="83"/>
    <p:text>Do we still have a Twitter?
Is Facebook updated?</p:text>
  </p:cm>
</p:cmLst>
</file>

<file path=ppt/diagrams/_rels/data1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svg"/><Relationship Id="rId1" Type="http://schemas.openxmlformats.org/officeDocument/2006/relationships/image" Target="../media/image31.png"/><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4.svg"/></Relationships>
</file>

<file path=ppt/diagrams/_rels/data1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svg"/><Relationship Id="rId1" Type="http://schemas.openxmlformats.org/officeDocument/2006/relationships/image" Target="../media/image39.png"/><Relationship Id="rId4" Type="http://schemas.openxmlformats.org/officeDocument/2006/relationships/image" Target="../media/image42.svg"/></Relationships>
</file>

<file path=ppt/diagrams/_rels/data16.xml.rels><?xml version="1.0" encoding="UTF-8" standalone="yes"?>
<Relationships xmlns="http://schemas.openxmlformats.org/package/2006/relationships"><Relationship Id="rId8" Type="http://schemas.openxmlformats.org/officeDocument/2006/relationships/image" Target="../media/image48.svg"/><Relationship Id="rId3" Type="http://schemas.openxmlformats.org/officeDocument/2006/relationships/image" Target="../media/image45.png"/><Relationship Id="rId7" Type="http://schemas.openxmlformats.org/officeDocument/2006/relationships/image" Target="../media/image47.png"/><Relationship Id="rId12" Type="http://schemas.openxmlformats.org/officeDocument/2006/relationships/image" Target="../media/image52.sv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11" Type="http://schemas.openxmlformats.org/officeDocument/2006/relationships/image" Target="../media/image51.png"/><Relationship Id="rId5" Type="http://schemas.openxmlformats.org/officeDocument/2006/relationships/image" Target="../media/image19.png"/><Relationship Id="rId10" Type="http://schemas.openxmlformats.org/officeDocument/2006/relationships/image" Target="../media/image50.svg"/><Relationship Id="rId4" Type="http://schemas.openxmlformats.org/officeDocument/2006/relationships/image" Target="../media/image46.svg"/><Relationship Id="rId9" Type="http://schemas.openxmlformats.org/officeDocument/2006/relationships/image" Target="../media/image49.png"/></Relationships>
</file>

<file path=ppt/diagrams/_rels/data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ata6.xml.rels><?xml version="1.0" encoding="UTF-8" standalone="yes"?>
<Relationships xmlns="http://schemas.openxmlformats.org/package/2006/relationships"><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15.png"/><Relationship Id="rId1" Type="http://schemas.openxmlformats.org/officeDocument/2006/relationships/hyperlink" Target="http://www.acoteonline.org/" TargetMode="Externa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diagrams/_rels/drawing1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svg"/><Relationship Id="rId1" Type="http://schemas.openxmlformats.org/officeDocument/2006/relationships/image" Target="../media/image31.png"/><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4.svg"/></Relationships>
</file>

<file path=ppt/diagrams/_rels/drawing1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svg"/><Relationship Id="rId1" Type="http://schemas.openxmlformats.org/officeDocument/2006/relationships/image" Target="../media/image39.png"/><Relationship Id="rId4" Type="http://schemas.openxmlformats.org/officeDocument/2006/relationships/image" Target="../media/image42.svg"/></Relationships>
</file>

<file path=ppt/diagrams/_rels/drawing16.xml.rels><?xml version="1.0" encoding="UTF-8" standalone="yes"?>
<Relationships xmlns="http://schemas.openxmlformats.org/package/2006/relationships"><Relationship Id="rId8" Type="http://schemas.openxmlformats.org/officeDocument/2006/relationships/image" Target="../media/image48.svg"/><Relationship Id="rId3" Type="http://schemas.openxmlformats.org/officeDocument/2006/relationships/image" Target="../media/image45.png"/><Relationship Id="rId7" Type="http://schemas.openxmlformats.org/officeDocument/2006/relationships/image" Target="../media/image47.png"/><Relationship Id="rId12" Type="http://schemas.openxmlformats.org/officeDocument/2006/relationships/image" Target="../media/image52.sv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11" Type="http://schemas.openxmlformats.org/officeDocument/2006/relationships/image" Target="../media/image51.png"/><Relationship Id="rId5" Type="http://schemas.openxmlformats.org/officeDocument/2006/relationships/image" Target="../media/image19.png"/><Relationship Id="rId10" Type="http://schemas.openxmlformats.org/officeDocument/2006/relationships/image" Target="../media/image50.svg"/><Relationship Id="rId4" Type="http://schemas.openxmlformats.org/officeDocument/2006/relationships/image" Target="../media/image46.svg"/><Relationship Id="rId9" Type="http://schemas.openxmlformats.org/officeDocument/2006/relationships/image" Target="../media/image49.png"/></Relationships>
</file>

<file path=ppt/diagrams/_rels/drawing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rawing6.xml.rels><?xml version="1.0" encoding="UTF-8" standalone="yes"?>
<Relationships xmlns="http://schemas.openxmlformats.org/package/2006/relationships"><Relationship Id="rId3" Type="http://schemas.openxmlformats.org/officeDocument/2006/relationships/hyperlink" Target="http://www.acoteonline.org/" TargetMode="External"/><Relationship Id="rId7" Type="http://schemas.openxmlformats.org/officeDocument/2006/relationships/image" Target="../media/image20.sv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C98C9C-5770-4FF1-B3AB-F27B8B8119C2}" type="doc">
      <dgm:prSet loTypeId="urn:microsoft.com/office/officeart/2008/layout/LinedList" loCatId="list" qsTypeId="urn:microsoft.com/office/officeart/2005/8/quickstyle/simple5" qsCatId="simple" csTypeId="urn:microsoft.com/office/officeart/2005/8/colors/colorful1" csCatId="colorful" phldr="1"/>
      <dgm:spPr/>
      <dgm:t>
        <a:bodyPr/>
        <a:lstStyle/>
        <a:p>
          <a:endParaRPr lang="en-US"/>
        </a:p>
      </dgm:t>
    </dgm:pt>
    <dgm:pt modelId="{0F140FAA-0BB5-4760-BC73-4CA28E963A16}">
      <dgm:prSet/>
      <dgm:spPr/>
      <dgm:t>
        <a:bodyPr/>
        <a:lstStyle/>
        <a:p>
          <a:r>
            <a:rPr lang="en-US"/>
            <a:t>What is Occupational Therapy?</a:t>
          </a:r>
        </a:p>
      </dgm:t>
    </dgm:pt>
    <dgm:pt modelId="{793F3F7E-31CC-4BCA-903C-F85F124ECCB3}" type="parTrans" cxnId="{ED87585F-3491-4543-BA7D-3FF26816174D}">
      <dgm:prSet/>
      <dgm:spPr/>
      <dgm:t>
        <a:bodyPr/>
        <a:lstStyle/>
        <a:p>
          <a:endParaRPr lang="en-US"/>
        </a:p>
      </dgm:t>
    </dgm:pt>
    <dgm:pt modelId="{3906427D-EC4F-46FA-BC50-D2AA87730B6C}" type="sibTrans" cxnId="{ED87585F-3491-4543-BA7D-3FF26816174D}">
      <dgm:prSet/>
      <dgm:spPr/>
      <dgm:t>
        <a:bodyPr/>
        <a:lstStyle/>
        <a:p>
          <a:endParaRPr lang="en-US"/>
        </a:p>
      </dgm:t>
    </dgm:pt>
    <dgm:pt modelId="{9C9856AE-F754-4AEB-BD45-B2D9EF690C54}">
      <dgm:prSet/>
      <dgm:spPr/>
      <dgm:t>
        <a:bodyPr/>
        <a:lstStyle/>
        <a:p>
          <a:r>
            <a:rPr lang="en-US" dirty="0"/>
            <a:t>Our Program and Curriculum</a:t>
          </a:r>
        </a:p>
      </dgm:t>
    </dgm:pt>
    <dgm:pt modelId="{DDB60C69-FF04-498B-94AF-CE6254D40A8E}" type="parTrans" cxnId="{ADCA055F-B325-4488-95EA-77BF8E9D8447}">
      <dgm:prSet/>
      <dgm:spPr/>
      <dgm:t>
        <a:bodyPr/>
        <a:lstStyle/>
        <a:p>
          <a:endParaRPr lang="en-US"/>
        </a:p>
      </dgm:t>
    </dgm:pt>
    <dgm:pt modelId="{50488BCC-EA20-4D34-B615-5A798744B6FF}" type="sibTrans" cxnId="{ADCA055F-B325-4488-95EA-77BF8E9D8447}">
      <dgm:prSet/>
      <dgm:spPr/>
      <dgm:t>
        <a:bodyPr/>
        <a:lstStyle/>
        <a:p>
          <a:endParaRPr lang="en-US"/>
        </a:p>
      </dgm:t>
    </dgm:pt>
    <dgm:pt modelId="{B9031A2E-70AF-412F-92CE-862C01A59460}">
      <dgm:prSet/>
      <dgm:spPr/>
      <dgm:t>
        <a:bodyPr/>
        <a:lstStyle/>
        <a:p>
          <a:r>
            <a:rPr lang="en-US"/>
            <a:t>Admission Criteria</a:t>
          </a:r>
        </a:p>
      </dgm:t>
    </dgm:pt>
    <dgm:pt modelId="{2FC56A5C-E537-44F7-B75D-49A7D54C3E79}" type="parTrans" cxnId="{4551FE33-8C29-4F8E-BCBE-96A60EA0D4B9}">
      <dgm:prSet/>
      <dgm:spPr/>
      <dgm:t>
        <a:bodyPr/>
        <a:lstStyle/>
        <a:p>
          <a:endParaRPr lang="en-US"/>
        </a:p>
      </dgm:t>
    </dgm:pt>
    <dgm:pt modelId="{73A8DBF3-C872-46CB-8B31-25DE26006B0E}" type="sibTrans" cxnId="{4551FE33-8C29-4F8E-BCBE-96A60EA0D4B9}">
      <dgm:prSet/>
      <dgm:spPr/>
      <dgm:t>
        <a:bodyPr/>
        <a:lstStyle/>
        <a:p>
          <a:endParaRPr lang="en-US"/>
        </a:p>
      </dgm:t>
    </dgm:pt>
    <dgm:pt modelId="{D422D614-E909-48BC-8AFE-356D13730AB0}">
      <dgm:prSet/>
      <dgm:spPr/>
      <dgm:t>
        <a:bodyPr/>
        <a:lstStyle/>
        <a:p>
          <a:r>
            <a:rPr lang="en-US"/>
            <a:t>Admission Process</a:t>
          </a:r>
        </a:p>
      </dgm:t>
    </dgm:pt>
    <dgm:pt modelId="{70DA44B1-D54D-4874-B5CA-98C04B09D4EE}" type="parTrans" cxnId="{06D518A5-5DDF-4CE6-A16F-90B76F2420CC}">
      <dgm:prSet/>
      <dgm:spPr/>
      <dgm:t>
        <a:bodyPr/>
        <a:lstStyle/>
        <a:p>
          <a:endParaRPr lang="en-US"/>
        </a:p>
      </dgm:t>
    </dgm:pt>
    <dgm:pt modelId="{0E92FEEE-E3FE-4D59-BC51-44C16D932449}" type="sibTrans" cxnId="{06D518A5-5DDF-4CE6-A16F-90B76F2420CC}">
      <dgm:prSet/>
      <dgm:spPr/>
      <dgm:t>
        <a:bodyPr/>
        <a:lstStyle/>
        <a:p>
          <a:endParaRPr lang="en-US"/>
        </a:p>
      </dgm:t>
    </dgm:pt>
    <dgm:pt modelId="{105E873F-D0EE-4E47-9F08-C610A0F32C58}">
      <dgm:prSet/>
      <dgm:spPr/>
      <dgm:t>
        <a:bodyPr/>
        <a:lstStyle/>
        <a:p>
          <a:r>
            <a:rPr lang="en-US" dirty="0"/>
            <a:t>Cost of Attendance</a:t>
          </a:r>
        </a:p>
      </dgm:t>
    </dgm:pt>
    <dgm:pt modelId="{35E722BE-F1D0-443E-A90C-6F3BF89A7414}" type="parTrans" cxnId="{925F945E-5873-4E9D-AFF1-C5D4F2E12EE6}">
      <dgm:prSet/>
      <dgm:spPr/>
      <dgm:t>
        <a:bodyPr/>
        <a:lstStyle/>
        <a:p>
          <a:endParaRPr lang="en-US"/>
        </a:p>
      </dgm:t>
    </dgm:pt>
    <dgm:pt modelId="{616E31A0-2318-4FDE-AC2C-9F1185530CAE}" type="sibTrans" cxnId="{925F945E-5873-4E9D-AFF1-C5D4F2E12EE6}">
      <dgm:prSet/>
      <dgm:spPr/>
      <dgm:t>
        <a:bodyPr/>
        <a:lstStyle/>
        <a:p>
          <a:endParaRPr lang="en-US"/>
        </a:p>
      </dgm:t>
    </dgm:pt>
    <dgm:pt modelId="{E356B0A1-5A9D-4CB1-BA14-D8D611168F29}">
      <dgm:prSet/>
      <dgm:spPr/>
      <dgm:t>
        <a:bodyPr/>
        <a:lstStyle/>
        <a:p>
          <a:r>
            <a:rPr lang="en-US"/>
            <a:t>Advising</a:t>
          </a:r>
        </a:p>
      </dgm:t>
    </dgm:pt>
    <dgm:pt modelId="{D4F6F776-6966-470B-886A-CD25A215A9BA}" type="parTrans" cxnId="{AC392C5C-BF56-4BFB-A652-85A09D540C3B}">
      <dgm:prSet/>
      <dgm:spPr/>
      <dgm:t>
        <a:bodyPr/>
        <a:lstStyle/>
        <a:p>
          <a:endParaRPr lang="en-US"/>
        </a:p>
      </dgm:t>
    </dgm:pt>
    <dgm:pt modelId="{1D798B4F-9024-4738-B653-915F98780500}" type="sibTrans" cxnId="{AC392C5C-BF56-4BFB-A652-85A09D540C3B}">
      <dgm:prSet/>
      <dgm:spPr/>
      <dgm:t>
        <a:bodyPr/>
        <a:lstStyle/>
        <a:p>
          <a:endParaRPr lang="en-US"/>
        </a:p>
      </dgm:t>
    </dgm:pt>
    <dgm:pt modelId="{81DA703D-F9BC-4D11-A145-08215686F009}">
      <dgm:prSet/>
      <dgm:spPr/>
      <dgm:t>
        <a:bodyPr/>
        <a:lstStyle/>
        <a:p>
          <a:r>
            <a:rPr lang="en-US"/>
            <a:t>Stay Connected</a:t>
          </a:r>
        </a:p>
      </dgm:t>
    </dgm:pt>
    <dgm:pt modelId="{6E269F11-FDE6-4727-9AE8-45040C279086}" type="parTrans" cxnId="{4E588934-88BA-4771-8D00-7FDCE69D42A1}">
      <dgm:prSet/>
      <dgm:spPr/>
      <dgm:t>
        <a:bodyPr/>
        <a:lstStyle/>
        <a:p>
          <a:endParaRPr lang="en-US"/>
        </a:p>
      </dgm:t>
    </dgm:pt>
    <dgm:pt modelId="{AF191BB1-BB59-4D8C-8765-628EB234A91C}" type="sibTrans" cxnId="{4E588934-88BA-4771-8D00-7FDCE69D42A1}">
      <dgm:prSet/>
      <dgm:spPr/>
      <dgm:t>
        <a:bodyPr/>
        <a:lstStyle/>
        <a:p>
          <a:endParaRPr lang="en-US"/>
        </a:p>
      </dgm:t>
    </dgm:pt>
    <dgm:pt modelId="{5B94B225-63A5-4B6F-956B-C7FF09F00750}" type="pres">
      <dgm:prSet presAssocID="{03C98C9C-5770-4FF1-B3AB-F27B8B8119C2}" presName="vert0" presStyleCnt="0">
        <dgm:presLayoutVars>
          <dgm:dir/>
          <dgm:animOne val="branch"/>
          <dgm:animLvl val="lvl"/>
        </dgm:presLayoutVars>
      </dgm:prSet>
      <dgm:spPr/>
    </dgm:pt>
    <dgm:pt modelId="{A9A9012E-9A6A-40BC-A32F-E444B5BB807E}" type="pres">
      <dgm:prSet presAssocID="{0F140FAA-0BB5-4760-BC73-4CA28E963A16}" presName="thickLine" presStyleLbl="alignNode1" presStyleIdx="0" presStyleCnt="7"/>
      <dgm:spPr/>
    </dgm:pt>
    <dgm:pt modelId="{19CC084D-D611-4569-8902-5EA860EE611D}" type="pres">
      <dgm:prSet presAssocID="{0F140FAA-0BB5-4760-BC73-4CA28E963A16}" presName="horz1" presStyleCnt="0"/>
      <dgm:spPr/>
    </dgm:pt>
    <dgm:pt modelId="{D247E770-77B7-4D59-955B-DAD2A7E456F0}" type="pres">
      <dgm:prSet presAssocID="{0F140FAA-0BB5-4760-BC73-4CA28E963A16}" presName="tx1" presStyleLbl="revTx" presStyleIdx="0" presStyleCnt="7"/>
      <dgm:spPr/>
    </dgm:pt>
    <dgm:pt modelId="{730B631B-40D6-40F1-AC09-24CC179ACC11}" type="pres">
      <dgm:prSet presAssocID="{0F140FAA-0BB5-4760-BC73-4CA28E963A16}" presName="vert1" presStyleCnt="0"/>
      <dgm:spPr/>
    </dgm:pt>
    <dgm:pt modelId="{E85868D2-B292-4D73-869D-527E334BCF84}" type="pres">
      <dgm:prSet presAssocID="{9C9856AE-F754-4AEB-BD45-B2D9EF690C54}" presName="thickLine" presStyleLbl="alignNode1" presStyleIdx="1" presStyleCnt="7"/>
      <dgm:spPr/>
    </dgm:pt>
    <dgm:pt modelId="{9620FEAD-EEF8-4AC0-85EE-5E5A8D2AD40E}" type="pres">
      <dgm:prSet presAssocID="{9C9856AE-F754-4AEB-BD45-B2D9EF690C54}" presName="horz1" presStyleCnt="0"/>
      <dgm:spPr/>
    </dgm:pt>
    <dgm:pt modelId="{AD284F73-CC22-4965-8FFB-B3D4513E1484}" type="pres">
      <dgm:prSet presAssocID="{9C9856AE-F754-4AEB-BD45-B2D9EF690C54}" presName="tx1" presStyleLbl="revTx" presStyleIdx="1" presStyleCnt="7"/>
      <dgm:spPr/>
    </dgm:pt>
    <dgm:pt modelId="{E32EC4C0-DDBC-4067-B8C6-81D634B8C7F5}" type="pres">
      <dgm:prSet presAssocID="{9C9856AE-F754-4AEB-BD45-B2D9EF690C54}" presName="vert1" presStyleCnt="0"/>
      <dgm:spPr/>
    </dgm:pt>
    <dgm:pt modelId="{A185AD43-27CD-487B-A6AE-AF1AA504DC37}" type="pres">
      <dgm:prSet presAssocID="{B9031A2E-70AF-412F-92CE-862C01A59460}" presName="thickLine" presStyleLbl="alignNode1" presStyleIdx="2" presStyleCnt="7"/>
      <dgm:spPr/>
    </dgm:pt>
    <dgm:pt modelId="{491839F3-680C-46B2-9BD1-6FF2A120EE89}" type="pres">
      <dgm:prSet presAssocID="{B9031A2E-70AF-412F-92CE-862C01A59460}" presName="horz1" presStyleCnt="0"/>
      <dgm:spPr/>
    </dgm:pt>
    <dgm:pt modelId="{5BC4315A-75FC-494E-9A9E-E8946CC648D5}" type="pres">
      <dgm:prSet presAssocID="{B9031A2E-70AF-412F-92CE-862C01A59460}" presName="tx1" presStyleLbl="revTx" presStyleIdx="2" presStyleCnt="7"/>
      <dgm:spPr/>
    </dgm:pt>
    <dgm:pt modelId="{9F4C8698-3185-4039-A479-71FEB6834599}" type="pres">
      <dgm:prSet presAssocID="{B9031A2E-70AF-412F-92CE-862C01A59460}" presName="vert1" presStyleCnt="0"/>
      <dgm:spPr/>
    </dgm:pt>
    <dgm:pt modelId="{D9CBA282-93C3-4B56-B458-548C71C35864}" type="pres">
      <dgm:prSet presAssocID="{D422D614-E909-48BC-8AFE-356D13730AB0}" presName="thickLine" presStyleLbl="alignNode1" presStyleIdx="3" presStyleCnt="7"/>
      <dgm:spPr/>
    </dgm:pt>
    <dgm:pt modelId="{8FABF40B-9660-4F0B-966E-6A9603C1C84C}" type="pres">
      <dgm:prSet presAssocID="{D422D614-E909-48BC-8AFE-356D13730AB0}" presName="horz1" presStyleCnt="0"/>
      <dgm:spPr/>
    </dgm:pt>
    <dgm:pt modelId="{57455C61-9F83-4574-81F5-07546656B960}" type="pres">
      <dgm:prSet presAssocID="{D422D614-E909-48BC-8AFE-356D13730AB0}" presName="tx1" presStyleLbl="revTx" presStyleIdx="3" presStyleCnt="7"/>
      <dgm:spPr/>
    </dgm:pt>
    <dgm:pt modelId="{828517CF-0B0D-43F3-9287-24A9D337FFC0}" type="pres">
      <dgm:prSet presAssocID="{D422D614-E909-48BC-8AFE-356D13730AB0}" presName="vert1" presStyleCnt="0"/>
      <dgm:spPr/>
    </dgm:pt>
    <dgm:pt modelId="{05C756CE-900D-4636-9852-21FDE810F8C9}" type="pres">
      <dgm:prSet presAssocID="{105E873F-D0EE-4E47-9F08-C610A0F32C58}" presName="thickLine" presStyleLbl="alignNode1" presStyleIdx="4" presStyleCnt="7"/>
      <dgm:spPr/>
    </dgm:pt>
    <dgm:pt modelId="{AD1F8FF7-E095-43D8-8335-B722CF986DF7}" type="pres">
      <dgm:prSet presAssocID="{105E873F-D0EE-4E47-9F08-C610A0F32C58}" presName="horz1" presStyleCnt="0"/>
      <dgm:spPr/>
    </dgm:pt>
    <dgm:pt modelId="{4149E65B-2F12-454D-A0A0-E37A96EFFDBC}" type="pres">
      <dgm:prSet presAssocID="{105E873F-D0EE-4E47-9F08-C610A0F32C58}" presName="tx1" presStyleLbl="revTx" presStyleIdx="4" presStyleCnt="7"/>
      <dgm:spPr/>
    </dgm:pt>
    <dgm:pt modelId="{B4ABB298-3075-4E45-ADB6-16B804E31D70}" type="pres">
      <dgm:prSet presAssocID="{105E873F-D0EE-4E47-9F08-C610A0F32C58}" presName="vert1" presStyleCnt="0"/>
      <dgm:spPr/>
    </dgm:pt>
    <dgm:pt modelId="{91025EBD-5DA7-4B59-9E0B-0AA4F9DA5B5F}" type="pres">
      <dgm:prSet presAssocID="{E356B0A1-5A9D-4CB1-BA14-D8D611168F29}" presName="thickLine" presStyleLbl="alignNode1" presStyleIdx="5" presStyleCnt="7"/>
      <dgm:spPr/>
    </dgm:pt>
    <dgm:pt modelId="{5473CD1F-9DD5-4ACC-9315-C99EED93600B}" type="pres">
      <dgm:prSet presAssocID="{E356B0A1-5A9D-4CB1-BA14-D8D611168F29}" presName="horz1" presStyleCnt="0"/>
      <dgm:spPr/>
    </dgm:pt>
    <dgm:pt modelId="{0A7EC273-E777-4BD0-BD9B-1192C3700908}" type="pres">
      <dgm:prSet presAssocID="{E356B0A1-5A9D-4CB1-BA14-D8D611168F29}" presName="tx1" presStyleLbl="revTx" presStyleIdx="5" presStyleCnt="7"/>
      <dgm:spPr/>
    </dgm:pt>
    <dgm:pt modelId="{3814B7AD-6F6B-47B9-BCDA-C3BF3F237726}" type="pres">
      <dgm:prSet presAssocID="{E356B0A1-5A9D-4CB1-BA14-D8D611168F29}" presName="vert1" presStyleCnt="0"/>
      <dgm:spPr/>
    </dgm:pt>
    <dgm:pt modelId="{B33C1791-D6B1-487C-B522-384CFA2E97E9}" type="pres">
      <dgm:prSet presAssocID="{81DA703D-F9BC-4D11-A145-08215686F009}" presName="thickLine" presStyleLbl="alignNode1" presStyleIdx="6" presStyleCnt="7"/>
      <dgm:spPr/>
    </dgm:pt>
    <dgm:pt modelId="{230DCD79-59BD-4C00-824C-4B357F023666}" type="pres">
      <dgm:prSet presAssocID="{81DA703D-F9BC-4D11-A145-08215686F009}" presName="horz1" presStyleCnt="0"/>
      <dgm:spPr/>
    </dgm:pt>
    <dgm:pt modelId="{4769CCFC-7755-4166-BCF7-993DF1F1389A}" type="pres">
      <dgm:prSet presAssocID="{81DA703D-F9BC-4D11-A145-08215686F009}" presName="tx1" presStyleLbl="revTx" presStyleIdx="6" presStyleCnt="7"/>
      <dgm:spPr/>
    </dgm:pt>
    <dgm:pt modelId="{9C518339-7CD6-4DDD-9B9A-8904254EE21A}" type="pres">
      <dgm:prSet presAssocID="{81DA703D-F9BC-4D11-A145-08215686F009}" presName="vert1" presStyleCnt="0"/>
      <dgm:spPr/>
    </dgm:pt>
  </dgm:ptLst>
  <dgm:cxnLst>
    <dgm:cxn modelId="{F8648516-F0B3-49A8-B8AF-291AFDA9C189}" type="presOf" srcId="{0F140FAA-0BB5-4760-BC73-4CA28E963A16}" destId="{D247E770-77B7-4D59-955B-DAD2A7E456F0}" srcOrd="0" destOrd="0" presId="urn:microsoft.com/office/officeart/2008/layout/LinedList"/>
    <dgm:cxn modelId="{4551FE33-8C29-4F8E-BCBE-96A60EA0D4B9}" srcId="{03C98C9C-5770-4FF1-B3AB-F27B8B8119C2}" destId="{B9031A2E-70AF-412F-92CE-862C01A59460}" srcOrd="2" destOrd="0" parTransId="{2FC56A5C-E537-44F7-B75D-49A7D54C3E79}" sibTransId="{73A8DBF3-C872-46CB-8B31-25DE26006B0E}"/>
    <dgm:cxn modelId="{03947B34-F152-4614-8CA0-DDB6BD309B51}" type="presOf" srcId="{9C9856AE-F754-4AEB-BD45-B2D9EF690C54}" destId="{AD284F73-CC22-4965-8FFB-B3D4513E1484}" srcOrd="0" destOrd="0" presId="urn:microsoft.com/office/officeart/2008/layout/LinedList"/>
    <dgm:cxn modelId="{4E588934-88BA-4771-8D00-7FDCE69D42A1}" srcId="{03C98C9C-5770-4FF1-B3AB-F27B8B8119C2}" destId="{81DA703D-F9BC-4D11-A145-08215686F009}" srcOrd="6" destOrd="0" parTransId="{6E269F11-FDE6-4727-9AE8-45040C279086}" sibTransId="{AF191BB1-BB59-4D8C-8765-628EB234A91C}"/>
    <dgm:cxn modelId="{AC392C5C-BF56-4BFB-A652-85A09D540C3B}" srcId="{03C98C9C-5770-4FF1-B3AB-F27B8B8119C2}" destId="{E356B0A1-5A9D-4CB1-BA14-D8D611168F29}" srcOrd="5" destOrd="0" parTransId="{D4F6F776-6966-470B-886A-CD25A215A9BA}" sibTransId="{1D798B4F-9024-4738-B653-915F98780500}"/>
    <dgm:cxn modelId="{925F945E-5873-4E9D-AFF1-C5D4F2E12EE6}" srcId="{03C98C9C-5770-4FF1-B3AB-F27B8B8119C2}" destId="{105E873F-D0EE-4E47-9F08-C610A0F32C58}" srcOrd="4" destOrd="0" parTransId="{35E722BE-F1D0-443E-A90C-6F3BF89A7414}" sibTransId="{616E31A0-2318-4FDE-AC2C-9F1185530CAE}"/>
    <dgm:cxn modelId="{ADCA055F-B325-4488-95EA-77BF8E9D8447}" srcId="{03C98C9C-5770-4FF1-B3AB-F27B8B8119C2}" destId="{9C9856AE-F754-4AEB-BD45-B2D9EF690C54}" srcOrd="1" destOrd="0" parTransId="{DDB60C69-FF04-498B-94AF-CE6254D40A8E}" sibTransId="{50488BCC-EA20-4D34-B615-5A798744B6FF}"/>
    <dgm:cxn modelId="{ED87585F-3491-4543-BA7D-3FF26816174D}" srcId="{03C98C9C-5770-4FF1-B3AB-F27B8B8119C2}" destId="{0F140FAA-0BB5-4760-BC73-4CA28E963A16}" srcOrd="0" destOrd="0" parTransId="{793F3F7E-31CC-4BCA-903C-F85F124ECCB3}" sibTransId="{3906427D-EC4F-46FA-BC50-D2AA87730B6C}"/>
    <dgm:cxn modelId="{28FDD368-4978-4E8C-B4FB-EA8DCC596E5C}" type="presOf" srcId="{D422D614-E909-48BC-8AFE-356D13730AB0}" destId="{57455C61-9F83-4574-81F5-07546656B960}" srcOrd="0" destOrd="0" presId="urn:microsoft.com/office/officeart/2008/layout/LinedList"/>
    <dgm:cxn modelId="{924CC87D-0442-4950-8C25-64C138AAF765}" type="presOf" srcId="{B9031A2E-70AF-412F-92CE-862C01A59460}" destId="{5BC4315A-75FC-494E-9A9E-E8946CC648D5}" srcOrd="0" destOrd="0" presId="urn:microsoft.com/office/officeart/2008/layout/LinedList"/>
    <dgm:cxn modelId="{8035C582-D7EC-4AC4-B743-4D35E52CEABB}" type="presOf" srcId="{03C98C9C-5770-4FF1-B3AB-F27B8B8119C2}" destId="{5B94B225-63A5-4B6F-956B-C7FF09F00750}" srcOrd="0" destOrd="0" presId="urn:microsoft.com/office/officeart/2008/layout/LinedList"/>
    <dgm:cxn modelId="{06D518A5-5DDF-4CE6-A16F-90B76F2420CC}" srcId="{03C98C9C-5770-4FF1-B3AB-F27B8B8119C2}" destId="{D422D614-E909-48BC-8AFE-356D13730AB0}" srcOrd="3" destOrd="0" parTransId="{70DA44B1-D54D-4874-B5CA-98C04B09D4EE}" sibTransId="{0E92FEEE-E3FE-4D59-BC51-44C16D932449}"/>
    <dgm:cxn modelId="{18E6C6B2-D8A4-488E-9D55-8F96567EDBF5}" type="presOf" srcId="{E356B0A1-5A9D-4CB1-BA14-D8D611168F29}" destId="{0A7EC273-E777-4BD0-BD9B-1192C3700908}" srcOrd="0" destOrd="0" presId="urn:microsoft.com/office/officeart/2008/layout/LinedList"/>
    <dgm:cxn modelId="{5A2A34CE-213F-4265-8710-973E76E6BD05}" type="presOf" srcId="{105E873F-D0EE-4E47-9F08-C610A0F32C58}" destId="{4149E65B-2F12-454D-A0A0-E37A96EFFDBC}" srcOrd="0" destOrd="0" presId="urn:microsoft.com/office/officeart/2008/layout/LinedList"/>
    <dgm:cxn modelId="{BDA3A6E1-5BDD-48BA-BCB8-CA76AB080B87}" type="presOf" srcId="{81DA703D-F9BC-4D11-A145-08215686F009}" destId="{4769CCFC-7755-4166-BCF7-993DF1F1389A}" srcOrd="0" destOrd="0" presId="urn:microsoft.com/office/officeart/2008/layout/LinedList"/>
    <dgm:cxn modelId="{63DD747F-B640-44B7-AC38-DB7283850323}" type="presParOf" srcId="{5B94B225-63A5-4B6F-956B-C7FF09F00750}" destId="{A9A9012E-9A6A-40BC-A32F-E444B5BB807E}" srcOrd="0" destOrd="0" presId="urn:microsoft.com/office/officeart/2008/layout/LinedList"/>
    <dgm:cxn modelId="{A852CA14-E34B-43BE-A44E-E250F34DF64A}" type="presParOf" srcId="{5B94B225-63A5-4B6F-956B-C7FF09F00750}" destId="{19CC084D-D611-4569-8902-5EA860EE611D}" srcOrd="1" destOrd="0" presId="urn:microsoft.com/office/officeart/2008/layout/LinedList"/>
    <dgm:cxn modelId="{D272CA70-C069-4665-B0C1-370A006C7F4A}" type="presParOf" srcId="{19CC084D-D611-4569-8902-5EA860EE611D}" destId="{D247E770-77B7-4D59-955B-DAD2A7E456F0}" srcOrd="0" destOrd="0" presId="urn:microsoft.com/office/officeart/2008/layout/LinedList"/>
    <dgm:cxn modelId="{3E20B15E-3F82-45C7-A266-44BEA12D87A8}" type="presParOf" srcId="{19CC084D-D611-4569-8902-5EA860EE611D}" destId="{730B631B-40D6-40F1-AC09-24CC179ACC11}" srcOrd="1" destOrd="0" presId="urn:microsoft.com/office/officeart/2008/layout/LinedList"/>
    <dgm:cxn modelId="{6BE92B1A-2080-4CCA-AA6B-C9086C9D4C8C}" type="presParOf" srcId="{5B94B225-63A5-4B6F-956B-C7FF09F00750}" destId="{E85868D2-B292-4D73-869D-527E334BCF84}" srcOrd="2" destOrd="0" presId="urn:microsoft.com/office/officeart/2008/layout/LinedList"/>
    <dgm:cxn modelId="{18B03629-34B1-4E0C-8BA6-6132DBC7720E}" type="presParOf" srcId="{5B94B225-63A5-4B6F-956B-C7FF09F00750}" destId="{9620FEAD-EEF8-4AC0-85EE-5E5A8D2AD40E}" srcOrd="3" destOrd="0" presId="urn:microsoft.com/office/officeart/2008/layout/LinedList"/>
    <dgm:cxn modelId="{9F86FA68-91FC-485E-8BAB-A55554518816}" type="presParOf" srcId="{9620FEAD-EEF8-4AC0-85EE-5E5A8D2AD40E}" destId="{AD284F73-CC22-4965-8FFB-B3D4513E1484}" srcOrd="0" destOrd="0" presId="urn:microsoft.com/office/officeart/2008/layout/LinedList"/>
    <dgm:cxn modelId="{117472F8-8F87-4D96-8A00-A214C7F1EB72}" type="presParOf" srcId="{9620FEAD-EEF8-4AC0-85EE-5E5A8D2AD40E}" destId="{E32EC4C0-DDBC-4067-B8C6-81D634B8C7F5}" srcOrd="1" destOrd="0" presId="urn:microsoft.com/office/officeart/2008/layout/LinedList"/>
    <dgm:cxn modelId="{6B2556D8-318E-4BA6-967B-370E03A82B83}" type="presParOf" srcId="{5B94B225-63A5-4B6F-956B-C7FF09F00750}" destId="{A185AD43-27CD-487B-A6AE-AF1AA504DC37}" srcOrd="4" destOrd="0" presId="urn:microsoft.com/office/officeart/2008/layout/LinedList"/>
    <dgm:cxn modelId="{9513DB93-9147-426E-8022-06E31558CBFE}" type="presParOf" srcId="{5B94B225-63A5-4B6F-956B-C7FF09F00750}" destId="{491839F3-680C-46B2-9BD1-6FF2A120EE89}" srcOrd="5" destOrd="0" presId="urn:microsoft.com/office/officeart/2008/layout/LinedList"/>
    <dgm:cxn modelId="{97EB56C2-CD2E-474E-9F31-93CFD2B32DED}" type="presParOf" srcId="{491839F3-680C-46B2-9BD1-6FF2A120EE89}" destId="{5BC4315A-75FC-494E-9A9E-E8946CC648D5}" srcOrd="0" destOrd="0" presId="urn:microsoft.com/office/officeart/2008/layout/LinedList"/>
    <dgm:cxn modelId="{AEF91E6F-CFAB-4B4A-8D76-4E786A755858}" type="presParOf" srcId="{491839F3-680C-46B2-9BD1-6FF2A120EE89}" destId="{9F4C8698-3185-4039-A479-71FEB6834599}" srcOrd="1" destOrd="0" presId="urn:microsoft.com/office/officeart/2008/layout/LinedList"/>
    <dgm:cxn modelId="{7475E24B-CE0C-4287-BF99-F0D08F620895}" type="presParOf" srcId="{5B94B225-63A5-4B6F-956B-C7FF09F00750}" destId="{D9CBA282-93C3-4B56-B458-548C71C35864}" srcOrd="6" destOrd="0" presId="urn:microsoft.com/office/officeart/2008/layout/LinedList"/>
    <dgm:cxn modelId="{91922EA2-6640-4244-A8F1-D73E04AEC9CF}" type="presParOf" srcId="{5B94B225-63A5-4B6F-956B-C7FF09F00750}" destId="{8FABF40B-9660-4F0B-966E-6A9603C1C84C}" srcOrd="7" destOrd="0" presId="urn:microsoft.com/office/officeart/2008/layout/LinedList"/>
    <dgm:cxn modelId="{956916CC-C442-4D38-B88C-1833451E9A5A}" type="presParOf" srcId="{8FABF40B-9660-4F0B-966E-6A9603C1C84C}" destId="{57455C61-9F83-4574-81F5-07546656B960}" srcOrd="0" destOrd="0" presId="urn:microsoft.com/office/officeart/2008/layout/LinedList"/>
    <dgm:cxn modelId="{A79AD694-7324-41FA-9ADF-8C7F038BB5A2}" type="presParOf" srcId="{8FABF40B-9660-4F0B-966E-6A9603C1C84C}" destId="{828517CF-0B0D-43F3-9287-24A9D337FFC0}" srcOrd="1" destOrd="0" presId="urn:microsoft.com/office/officeart/2008/layout/LinedList"/>
    <dgm:cxn modelId="{BE9B2F30-D6EF-4DCF-8A7B-D5FF89F0A80A}" type="presParOf" srcId="{5B94B225-63A5-4B6F-956B-C7FF09F00750}" destId="{05C756CE-900D-4636-9852-21FDE810F8C9}" srcOrd="8" destOrd="0" presId="urn:microsoft.com/office/officeart/2008/layout/LinedList"/>
    <dgm:cxn modelId="{AB773C5C-AA48-4B13-9661-F7F20A3920AA}" type="presParOf" srcId="{5B94B225-63A5-4B6F-956B-C7FF09F00750}" destId="{AD1F8FF7-E095-43D8-8335-B722CF986DF7}" srcOrd="9" destOrd="0" presId="urn:microsoft.com/office/officeart/2008/layout/LinedList"/>
    <dgm:cxn modelId="{CE804AC8-DFE9-4E2E-8C08-0B7DB154F9C7}" type="presParOf" srcId="{AD1F8FF7-E095-43D8-8335-B722CF986DF7}" destId="{4149E65B-2F12-454D-A0A0-E37A96EFFDBC}" srcOrd="0" destOrd="0" presId="urn:microsoft.com/office/officeart/2008/layout/LinedList"/>
    <dgm:cxn modelId="{04D5210F-3923-4B0E-B679-6CA68DC15CF2}" type="presParOf" srcId="{AD1F8FF7-E095-43D8-8335-B722CF986DF7}" destId="{B4ABB298-3075-4E45-ADB6-16B804E31D70}" srcOrd="1" destOrd="0" presId="urn:microsoft.com/office/officeart/2008/layout/LinedList"/>
    <dgm:cxn modelId="{ED90F35F-C807-48E3-B5C6-94342C4C8D10}" type="presParOf" srcId="{5B94B225-63A5-4B6F-956B-C7FF09F00750}" destId="{91025EBD-5DA7-4B59-9E0B-0AA4F9DA5B5F}" srcOrd="10" destOrd="0" presId="urn:microsoft.com/office/officeart/2008/layout/LinedList"/>
    <dgm:cxn modelId="{FA1A5F20-0F04-4112-BB36-71BF90D37037}" type="presParOf" srcId="{5B94B225-63A5-4B6F-956B-C7FF09F00750}" destId="{5473CD1F-9DD5-4ACC-9315-C99EED93600B}" srcOrd="11" destOrd="0" presId="urn:microsoft.com/office/officeart/2008/layout/LinedList"/>
    <dgm:cxn modelId="{5CDEE412-B34B-4CA9-A662-8F1AFB18D121}" type="presParOf" srcId="{5473CD1F-9DD5-4ACC-9315-C99EED93600B}" destId="{0A7EC273-E777-4BD0-BD9B-1192C3700908}" srcOrd="0" destOrd="0" presId="urn:microsoft.com/office/officeart/2008/layout/LinedList"/>
    <dgm:cxn modelId="{65C4D2C9-4721-416B-9B00-D9A304AF8431}" type="presParOf" srcId="{5473CD1F-9DD5-4ACC-9315-C99EED93600B}" destId="{3814B7AD-6F6B-47B9-BCDA-C3BF3F237726}" srcOrd="1" destOrd="0" presId="urn:microsoft.com/office/officeart/2008/layout/LinedList"/>
    <dgm:cxn modelId="{D054EC40-59B6-4EE2-9CC9-D185D900385D}" type="presParOf" srcId="{5B94B225-63A5-4B6F-956B-C7FF09F00750}" destId="{B33C1791-D6B1-487C-B522-384CFA2E97E9}" srcOrd="12" destOrd="0" presId="urn:microsoft.com/office/officeart/2008/layout/LinedList"/>
    <dgm:cxn modelId="{B4476031-F2F8-4B44-B661-CC0DB5508E4F}" type="presParOf" srcId="{5B94B225-63A5-4B6F-956B-C7FF09F00750}" destId="{230DCD79-59BD-4C00-824C-4B357F023666}" srcOrd="13" destOrd="0" presId="urn:microsoft.com/office/officeart/2008/layout/LinedList"/>
    <dgm:cxn modelId="{06DBB68A-C553-4213-AE85-CE6CD6C18140}" type="presParOf" srcId="{230DCD79-59BD-4C00-824C-4B357F023666}" destId="{4769CCFC-7755-4166-BCF7-993DF1F1389A}" srcOrd="0" destOrd="0" presId="urn:microsoft.com/office/officeart/2008/layout/LinedList"/>
    <dgm:cxn modelId="{35CEB1E3-4800-4819-8CF9-0D3A9A8039F0}" type="presParOf" srcId="{230DCD79-59BD-4C00-824C-4B357F023666}" destId="{9C518339-7CD6-4DDD-9B9A-8904254EE21A}"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08A0C2D-0B66-49F2-BCDF-C39962B6E27F}"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2B907397-233F-48B6-B860-2D2A95C03D8A}">
      <dgm:prSet custT="1"/>
      <dgm:spPr/>
      <dgm:t>
        <a:bodyPr/>
        <a:lstStyle/>
        <a:p>
          <a:pPr>
            <a:lnSpc>
              <a:spcPct val="100000"/>
            </a:lnSpc>
            <a:defRPr cap="all"/>
          </a:pPr>
          <a:r>
            <a:rPr lang="en-US" sz="1800" cap="none" dirty="0"/>
            <a:t>Students will complete an individual capstone project related to their doctoral capstone experience </a:t>
          </a:r>
        </a:p>
      </dgm:t>
    </dgm:pt>
    <dgm:pt modelId="{0D26766C-D057-4B0F-BB38-F6C4975DE169}" type="parTrans" cxnId="{5F4CCBEF-06DB-45FF-967C-FFD3CF348EF1}">
      <dgm:prSet/>
      <dgm:spPr/>
      <dgm:t>
        <a:bodyPr/>
        <a:lstStyle/>
        <a:p>
          <a:endParaRPr lang="en-US"/>
        </a:p>
      </dgm:t>
    </dgm:pt>
    <dgm:pt modelId="{2A72C924-9493-4282-9EEE-8C311278A308}" type="sibTrans" cxnId="{5F4CCBEF-06DB-45FF-967C-FFD3CF348EF1}">
      <dgm:prSet/>
      <dgm:spPr/>
      <dgm:t>
        <a:bodyPr/>
        <a:lstStyle/>
        <a:p>
          <a:endParaRPr lang="en-US"/>
        </a:p>
      </dgm:t>
    </dgm:pt>
    <dgm:pt modelId="{4F41E8D8-94A4-4B86-96D7-0E4E1A5BD0F4}">
      <dgm:prSet/>
      <dgm:spPr/>
      <dgm:t>
        <a:bodyPr/>
        <a:lstStyle/>
        <a:p>
          <a:pPr>
            <a:lnSpc>
              <a:spcPct val="100000"/>
            </a:lnSpc>
            <a:defRPr cap="all"/>
          </a:pPr>
          <a:r>
            <a:rPr lang="en-US" cap="none" dirty="0"/>
            <a:t>Students will disseminate their work during a formal capstone forum</a:t>
          </a:r>
        </a:p>
      </dgm:t>
    </dgm:pt>
    <dgm:pt modelId="{68F78047-273D-4E4B-8468-C178089B6963}" type="parTrans" cxnId="{D56D4A4B-0553-42CD-A855-7CAE59484B89}">
      <dgm:prSet/>
      <dgm:spPr/>
      <dgm:t>
        <a:bodyPr/>
        <a:lstStyle/>
        <a:p>
          <a:endParaRPr lang="en-US"/>
        </a:p>
      </dgm:t>
    </dgm:pt>
    <dgm:pt modelId="{1410551B-FA05-4856-8223-8788EE8A5515}" type="sibTrans" cxnId="{D56D4A4B-0553-42CD-A855-7CAE59484B89}">
      <dgm:prSet/>
      <dgm:spPr/>
      <dgm:t>
        <a:bodyPr/>
        <a:lstStyle/>
        <a:p>
          <a:endParaRPr lang="en-US"/>
        </a:p>
      </dgm:t>
    </dgm:pt>
    <dgm:pt modelId="{B0B9882C-999B-4C42-9430-EA9F6CAB6D3E}">
      <dgm:prSet/>
      <dgm:spPr/>
      <dgm:t>
        <a:bodyPr/>
        <a:lstStyle/>
        <a:p>
          <a:pPr>
            <a:lnSpc>
              <a:spcPct val="100000"/>
            </a:lnSpc>
            <a:defRPr cap="all"/>
          </a:pPr>
          <a:r>
            <a:rPr lang="en-US" cap="none" dirty="0"/>
            <a:t>The project must demonstrate a synthesis of in-depth knowledge in the focused area of study</a:t>
          </a:r>
        </a:p>
      </dgm:t>
    </dgm:pt>
    <dgm:pt modelId="{A10A7CEF-CC2B-4340-8E75-C4ADAE40DA0F}" type="parTrans" cxnId="{F94FBDF8-B139-4FBB-99D3-BF46100063A5}">
      <dgm:prSet/>
      <dgm:spPr/>
      <dgm:t>
        <a:bodyPr/>
        <a:lstStyle/>
        <a:p>
          <a:endParaRPr lang="en-US"/>
        </a:p>
      </dgm:t>
    </dgm:pt>
    <dgm:pt modelId="{9AB18698-7626-48D4-9026-3A60BD48424D}" type="sibTrans" cxnId="{F94FBDF8-B139-4FBB-99D3-BF46100063A5}">
      <dgm:prSet/>
      <dgm:spPr/>
      <dgm:t>
        <a:bodyPr/>
        <a:lstStyle/>
        <a:p>
          <a:endParaRPr lang="en-US"/>
        </a:p>
      </dgm:t>
    </dgm:pt>
    <dgm:pt modelId="{547F8808-BDEC-4F86-B195-48267D8F1F49}" type="pres">
      <dgm:prSet presAssocID="{308A0C2D-0B66-49F2-BCDF-C39962B6E27F}" presName="root" presStyleCnt="0">
        <dgm:presLayoutVars>
          <dgm:dir/>
          <dgm:resizeHandles val="exact"/>
        </dgm:presLayoutVars>
      </dgm:prSet>
      <dgm:spPr/>
    </dgm:pt>
    <dgm:pt modelId="{8CD2217D-6DFD-42B4-BC54-6700494DD25D}" type="pres">
      <dgm:prSet presAssocID="{2B907397-233F-48B6-B860-2D2A95C03D8A}" presName="compNode" presStyleCnt="0"/>
      <dgm:spPr/>
    </dgm:pt>
    <dgm:pt modelId="{3BB4D130-F2AE-4C43-83D1-547624313EA6}" type="pres">
      <dgm:prSet presAssocID="{2B907397-233F-48B6-B860-2D2A95C03D8A}" presName="iconBgRect" presStyleLbl="bgShp" presStyleIdx="0" presStyleCnt="3"/>
      <dgm:spPr>
        <a:solidFill>
          <a:srgbClr val="7030A0"/>
        </a:solidFill>
      </dgm:spPr>
    </dgm:pt>
    <dgm:pt modelId="{156B2612-77FC-4CD8-9928-5693912FCE97}" type="pres">
      <dgm:prSet presAssocID="{2B907397-233F-48B6-B860-2D2A95C03D8A}"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ooks"/>
        </a:ext>
      </dgm:extLst>
    </dgm:pt>
    <dgm:pt modelId="{67C44C2C-E1E9-426D-9808-989B842866A2}" type="pres">
      <dgm:prSet presAssocID="{2B907397-233F-48B6-B860-2D2A95C03D8A}" presName="spaceRect" presStyleCnt="0"/>
      <dgm:spPr/>
    </dgm:pt>
    <dgm:pt modelId="{0E832AB8-6FB1-4CBD-B6A9-FB9F51F62119}" type="pres">
      <dgm:prSet presAssocID="{2B907397-233F-48B6-B860-2D2A95C03D8A}" presName="textRect" presStyleLbl="revTx" presStyleIdx="0" presStyleCnt="3">
        <dgm:presLayoutVars>
          <dgm:chMax val="1"/>
          <dgm:chPref val="1"/>
        </dgm:presLayoutVars>
      </dgm:prSet>
      <dgm:spPr/>
    </dgm:pt>
    <dgm:pt modelId="{D3491700-DF8B-48FF-8FCC-A1D80250B2B9}" type="pres">
      <dgm:prSet presAssocID="{2A72C924-9493-4282-9EEE-8C311278A308}" presName="sibTrans" presStyleCnt="0"/>
      <dgm:spPr/>
    </dgm:pt>
    <dgm:pt modelId="{EDADF9A7-46A6-4F2E-A8FC-9A4C32C45E45}" type="pres">
      <dgm:prSet presAssocID="{4F41E8D8-94A4-4B86-96D7-0E4E1A5BD0F4}" presName="compNode" presStyleCnt="0"/>
      <dgm:spPr/>
    </dgm:pt>
    <dgm:pt modelId="{F7825815-EA9A-4646-A801-E71414768BDC}" type="pres">
      <dgm:prSet presAssocID="{4F41E8D8-94A4-4B86-96D7-0E4E1A5BD0F4}" presName="iconBgRect" presStyleLbl="bgShp" presStyleIdx="1" presStyleCnt="3"/>
      <dgm:spPr/>
    </dgm:pt>
    <dgm:pt modelId="{70B2BD48-75BD-4884-8F36-34F3C5B2C8C3}" type="pres">
      <dgm:prSet presAssocID="{4F41E8D8-94A4-4B86-96D7-0E4E1A5BD0F4}"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lassroom"/>
        </a:ext>
      </dgm:extLst>
    </dgm:pt>
    <dgm:pt modelId="{5B3ECBB6-64BA-432A-9FAD-E568D8029CFB}" type="pres">
      <dgm:prSet presAssocID="{4F41E8D8-94A4-4B86-96D7-0E4E1A5BD0F4}" presName="spaceRect" presStyleCnt="0"/>
      <dgm:spPr/>
    </dgm:pt>
    <dgm:pt modelId="{895CE790-330A-485E-B903-2ECCA3AFD0AB}" type="pres">
      <dgm:prSet presAssocID="{4F41E8D8-94A4-4B86-96D7-0E4E1A5BD0F4}" presName="textRect" presStyleLbl="revTx" presStyleIdx="1" presStyleCnt="3">
        <dgm:presLayoutVars>
          <dgm:chMax val="1"/>
          <dgm:chPref val="1"/>
        </dgm:presLayoutVars>
      </dgm:prSet>
      <dgm:spPr/>
    </dgm:pt>
    <dgm:pt modelId="{D8089148-C9C3-497A-8A4A-F2D04414B95D}" type="pres">
      <dgm:prSet presAssocID="{1410551B-FA05-4856-8223-8788EE8A5515}" presName="sibTrans" presStyleCnt="0"/>
      <dgm:spPr/>
    </dgm:pt>
    <dgm:pt modelId="{E77F0514-68FA-4AA1-8861-004D44BB6B7A}" type="pres">
      <dgm:prSet presAssocID="{B0B9882C-999B-4C42-9430-EA9F6CAB6D3E}" presName="compNode" presStyleCnt="0"/>
      <dgm:spPr/>
    </dgm:pt>
    <dgm:pt modelId="{0CC4F6AE-29A2-4A12-A3BE-96340D5983AF}" type="pres">
      <dgm:prSet presAssocID="{B0B9882C-999B-4C42-9430-EA9F6CAB6D3E}" presName="iconBgRect" presStyleLbl="bgShp" presStyleIdx="2" presStyleCnt="3"/>
      <dgm:spPr>
        <a:solidFill>
          <a:schemeClr val="bg2">
            <a:lumMod val="40000"/>
            <a:lumOff val="60000"/>
          </a:schemeClr>
        </a:solidFill>
      </dgm:spPr>
    </dgm:pt>
    <dgm:pt modelId="{87AD85A9-A46E-4ED5-BEE4-BA428A3EEA1A}" type="pres">
      <dgm:prSet presAssocID="{B0B9882C-999B-4C42-9430-EA9F6CAB6D3E}"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icroscope"/>
        </a:ext>
      </dgm:extLst>
    </dgm:pt>
    <dgm:pt modelId="{B5D26DE0-29BA-4480-8275-2A79FC50830A}" type="pres">
      <dgm:prSet presAssocID="{B0B9882C-999B-4C42-9430-EA9F6CAB6D3E}" presName="spaceRect" presStyleCnt="0"/>
      <dgm:spPr/>
    </dgm:pt>
    <dgm:pt modelId="{74B724DE-3875-40C7-8022-AFED78B1FB59}" type="pres">
      <dgm:prSet presAssocID="{B0B9882C-999B-4C42-9430-EA9F6CAB6D3E}" presName="textRect" presStyleLbl="revTx" presStyleIdx="2" presStyleCnt="3">
        <dgm:presLayoutVars>
          <dgm:chMax val="1"/>
          <dgm:chPref val="1"/>
        </dgm:presLayoutVars>
      </dgm:prSet>
      <dgm:spPr/>
    </dgm:pt>
  </dgm:ptLst>
  <dgm:cxnLst>
    <dgm:cxn modelId="{CA923039-CA47-4957-BD52-BC32A2E98422}" type="presOf" srcId="{B0B9882C-999B-4C42-9430-EA9F6CAB6D3E}" destId="{74B724DE-3875-40C7-8022-AFED78B1FB59}" srcOrd="0" destOrd="0" presId="urn:microsoft.com/office/officeart/2018/5/layout/IconCircleLabelList"/>
    <dgm:cxn modelId="{33A08240-5913-4AE3-9DA1-ED35CA44A8E4}" type="presOf" srcId="{4F41E8D8-94A4-4B86-96D7-0E4E1A5BD0F4}" destId="{895CE790-330A-485E-B903-2ECCA3AFD0AB}" srcOrd="0" destOrd="0" presId="urn:microsoft.com/office/officeart/2018/5/layout/IconCircleLabelList"/>
    <dgm:cxn modelId="{D56D4A4B-0553-42CD-A855-7CAE59484B89}" srcId="{308A0C2D-0B66-49F2-BCDF-C39962B6E27F}" destId="{4F41E8D8-94A4-4B86-96D7-0E4E1A5BD0F4}" srcOrd="1" destOrd="0" parTransId="{68F78047-273D-4E4B-8468-C178089B6963}" sibTransId="{1410551B-FA05-4856-8223-8788EE8A5515}"/>
    <dgm:cxn modelId="{112C57C4-87D6-4902-B89F-BFD0C0A9C903}" type="presOf" srcId="{2B907397-233F-48B6-B860-2D2A95C03D8A}" destId="{0E832AB8-6FB1-4CBD-B6A9-FB9F51F62119}" srcOrd="0" destOrd="0" presId="urn:microsoft.com/office/officeart/2018/5/layout/IconCircleLabelList"/>
    <dgm:cxn modelId="{AE16F9E1-1B8C-4E86-B9EE-4103B61A6CE7}" type="presOf" srcId="{308A0C2D-0B66-49F2-BCDF-C39962B6E27F}" destId="{547F8808-BDEC-4F86-B195-48267D8F1F49}" srcOrd="0" destOrd="0" presId="urn:microsoft.com/office/officeart/2018/5/layout/IconCircleLabelList"/>
    <dgm:cxn modelId="{5F4CCBEF-06DB-45FF-967C-FFD3CF348EF1}" srcId="{308A0C2D-0B66-49F2-BCDF-C39962B6E27F}" destId="{2B907397-233F-48B6-B860-2D2A95C03D8A}" srcOrd="0" destOrd="0" parTransId="{0D26766C-D057-4B0F-BB38-F6C4975DE169}" sibTransId="{2A72C924-9493-4282-9EEE-8C311278A308}"/>
    <dgm:cxn modelId="{F94FBDF8-B139-4FBB-99D3-BF46100063A5}" srcId="{308A0C2D-0B66-49F2-BCDF-C39962B6E27F}" destId="{B0B9882C-999B-4C42-9430-EA9F6CAB6D3E}" srcOrd="2" destOrd="0" parTransId="{A10A7CEF-CC2B-4340-8E75-C4ADAE40DA0F}" sibTransId="{9AB18698-7626-48D4-9026-3A60BD48424D}"/>
    <dgm:cxn modelId="{71E3A2CB-ABDE-4B9D-A012-13839BFA44CC}" type="presParOf" srcId="{547F8808-BDEC-4F86-B195-48267D8F1F49}" destId="{8CD2217D-6DFD-42B4-BC54-6700494DD25D}" srcOrd="0" destOrd="0" presId="urn:microsoft.com/office/officeart/2018/5/layout/IconCircleLabelList"/>
    <dgm:cxn modelId="{80A4C523-9B68-4F14-8E79-F1D3B3C7C6D7}" type="presParOf" srcId="{8CD2217D-6DFD-42B4-BC54-6700494DD25D}" destId="{3BB4D130-F2AE-4C43-83D1-547624313EA6}" srcOrd="0" destOrd="0" presId="urn:microsoft.com/office/officeart/2018/5/layout/IconCircleLabelList"/>
    <dgm:cxn modelId="{E6E11D77-E243-4CAA-BFBA-B98C65663268}" type="presParOf" srcId="{8CD2217D-6DFD-42B4-BC54-6700494DD25D}" destId="{156B2612-77FC-4CD8-9928-5693912FCE97}" srcOrd="1" destOrd="0" presId="urn:microsoft.com/office/officeart/2018/5/layout/IconCircleLabelList"/>
    <dgm:cxn modelId="{AD42980A-6CEB-4E74-B2C3-417C12E98659}" type="presParOf" srcId="{8CD2217D-6DFD-42B4-BC54-6700494DD25D}" destId="{67C44C2C-E1E9-426D-9808-989B842866A2}" srcOrd="2" destOrd="0" presId="urn:microsoft.com/office/officeart/2018/5/layout/IconCircleLabelList"/>
    <dgm:cxn modelId="{C8C890E1-3F1F-462C-9FC1-BEBB4854A251}" type="presParOf" srcId="{8CD2217D-6DFD-42B4-BC54-6700494DD25D}" destId="{0E832AB8-6FB1-4CBD-B6A9-FB9F51F62119}" srcOrd="3" destOrd="0" presId="urn:microsoft.com/office/officeart/2018/5/layout/IconCircleLabelList"/>
    <dgm:cxn modelId="{DDF5DFF7-DBD4-49D2-9A4D-B4BDCC98809C}" type="presParOf" srcId="{547F8808-BDEC-4F86-B195-48267D8F1F49}" destId="{D3491700-DF8B-48FF-8FCC-A1D80250B2B9}" srcOrd="1" destOrd="0" presId="urn:microsoft.com/office/officeart/2018/5/layout/IconCircleLabelList"/>
    <dgm:cxn modelId="{1CB85AF7-CE0B-4D12-8841-8899A124B4D6}" type="presParOf" srcId="{547F8808-BDEC-4F86-B195-48267D8F1F49}" destId="{EDADF9A7-46A6-4F2E-A8FC-9A4C32C45E45}" srcOrd="2" destOrd="0" presId="urn:microsoft.com/office/officeart/2018/5/layout/IconCircleLabelList"/>
    <dgm:cxn modelId="{0B6883E7-8424-4B90-8EA1-45104C3C46E4}" type="presParOf" srcId="{EDADF9A7-46A6-4F2E-A8FC-9A4C32C45E45}" destId="{F7825815-EA9A-4646-A801-E71414768BDC}" srcOrd="0" destOrd="0" presId="urn:microsoft.com/office/officeart/2018/5/layout/IconCircleLabelList"/>
    <dgm:cxn modelId="{C95CFBF3-25FB-4AC7-8C8E-D3022FF47079}" type="presParOf" srcId="{EDADF9A7-46A6-4F2E-A8FC-9A4C32C45E45}" destId="{70B2BD48-75BD-4884-8F36-34F3C5B2C8C3}" srcOrd="1" destOrd="0" presId="urn:microsoft.com/office/officeart/2018/5/layout/IconCircleLabelList"/>
    <dgm:cxn modelId="{CF254530-CA7B-49C3-8F43-24C00DED5FD1}" type="presParOf" srcId="{EDADF9A7-46A6-4F2E-A8FC-9A4C32C45E45}" destId="{5B3ECBB6-64BA-432A-9FAD-E568D8029CFB}" srcOrd="2" destOrd="0" presId="urn:microsoft.com/office/officeart/2018/5/layout/IconCircleLabelList"/>
    <dgm:cxn modelId="{7F83FEE9-F4E4-41F0-A624-50471356FB52}" type="presParOf" srcId="{EDADF9A7-46A6-4F2E-A8FC-9A4C32C45E45}" destId="{895CE790-330A-485E-B903-2ECCA3AFD0AB}" srcOrd="3" destOrd="0" presId="urn:microsoft.com/office/officeart/2018/5/layout/IconCircleLabelList"/>
    <dgm:cxn modelId="{76EC16CF-148C-42BC-9ED4-BFC87AB7AF96}" type="presParOf" srcId="{547F8808-BDEC-4F86-B195-48267D8F1F49}" destId="{D8089148-C9C3-497A-8A4A-F2D04414B95D}" srcOrd="3" destOrd="0" presId="urn:microsoft.com/office/officeart/2018/5/layout/IconCircleLabelList"/>
    <dgm:cxn modelId="{00D0D128-9D68-4FDC-ACB0-5413BC5BE189}" type="presParOf" srcId="{547F8808-BDEC-4F86-B195-48267D8F1F49}" destId="{E77F0514-68FA-4AA1-8861-004D44BB6B7A}" srcOrd="4" destOrd="0" presId="urn:microsoft.com/office/officeart/2018/5/layout/IconCircleLabelList"/>
    <dgm:cxn modelId="{EAEBECFB-660E-45E3-99F9-10EDB9D0C134}" type="presParOf" srcId="{E77F0514-68FA-4AA1-8861-004D44BB6B7A}" destId="{0CC4F6AE-29A2-4A12-A3BE-96340D5983AF}" srcOrd="0" destOrd="0" presId="urn:microsoft.com/office/officeart/2018/5/layout/IconCircleLabelList"/>
    <dgm:cxn modelId="{8E915E9B-06FA-43B4-A87D-860F43825FDB}" type="presParOf" srcId="{E77F0514-68FA-4AA1-8861-004D44BB6B7A}" destId="{87AD85A9-A46E-4ED5-BEE4-BA428A3EEA1A}" srcOrd="1" destOrd="0" presId="urn:microsoft.com/office/officeart/2018/5/layout/IconCircleLabelList"/>
    <dgm:cxn modelId="{50F4FA0C-391F-4C55-BE41-A5CFE0965904}" type="presParOf" srcId="{E77F0514-68FA-4AA1-8861-004D44BB6B7A}" destId="{B5D26DE0-29BA-4480-8275-2A79FC50830A}" srcOrd="2" destOrd="0" presId="urn:microsoft.com/office/officeart/2018/5/layout/IconCircleLabelList"/>
    <dgm:cxn modelId="{D084FDFC-366A-4EC6-92C5-65C1D6E55262}" type="presParOf" srcId="{E77F0514-68FA-4AA1-8861-004D44BB6B7A}" destId="{74B724DE-3875-40C7-8022-AFED78B1FB59}"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9101C18-34E4-4C09-8CCE-280B26B41B13}"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60FAAD49-1D5A-48F2-9D3C-489FCED9BD0D}">
      <dgm:prSet/>
      <dgm:spPr/>
      <dgm:t>
        <a:bodyPr/>
        <a:lstStyle/>
        <a:p>
          <a:r>
            <a:rPr lang="en-US"/>
            <a:t>Competitive admission</a:t>
          </a:r>
        </a:p>
      </dgm:t>
    </dgm:pt>
    <dgm:pt modelId="{32880B1B-FAF8-4200-987A-6BDD9E4286E8}" type="parTrans" cxnId="{75B8B74C-F0A8-4697-8BE7-380D5B629DBD}">
      <dgm:prSet/>
      <dgm:spPr/>
      <dgm:t>
        <a:bodyPr/>
        <a:lstStyle/>
        <a:p>
          <a:endParaRPr lang="en-US"/>
        </a:p>
      </dgm:t>
    </dgm:pt>
    <dgm:pt modelId="{41A0583C-67F1-4B3A-B777-80DF82F71EFA}" type="sibTrans" cxnId="{75B8B74C-F0A8-4697-8BE7-380D5B629DBD}">
      <dgm:prSet/>
      <dgm:spPr/>
      <dgm:t>
        <a:bodyPr/>
        <a:lstStyle/>
        <a:p>
          <a:endParaRPr lang="en-US"/>
        </a:p>
      </dgm:t>
    </dgm:pt>
    <dgm:pt modelId="{EBB09DB2-5D6B-4284-A4BC-0FF155BF4A5A}">
      <dgm:prSet/>
      <dgm:spPr/>
      <dgm:t>
        <a:bodyPr/>
        <a:lstStyle/>
        <a:p>
          <a:r>
            <a:rPr lang="en-US"/>
            <a:t>Specific Criteria:</a:t>
          </a:r>
        </a:p>
      </dgm:t>
    </dgm:pt>
    <dgm:pt modelId="{F3FE6EC8-AFF3-4EDC-A09C-ED2CFAD59C6A}" type="parTrans" cxnId="{14F12835-9015-4FC3-BC53-499E2E947C83}">
      <dgm:prSet/>
      <dgm:spPr/>
      <dgm:t>
        <a:bodyPr/>
        <a:lstStyle/>
        <a:p>
          <a:endParaRPr lang="en-US"/>
        </a:p>
      </dgm:t>
    </dgm:pt>
    <dgm:pt modelId="{53211397-12EC-4A51-A8EB-73B8C03940EB}" type="sibTrans" cxnId="{14F12835-9015-4FC3-BC53-499E2E947C83}">
      <dgm:prSet/>
      <dgm:spPr/>
      <dgm:t>
        <a:bodyPr/>
        <a:lstStyle/>
        <a:p>
          <a:endParaRPr lang="en-US"/>
        </a:p>
      </dgm:t>
    </dgm:pt>
    <dgm:pt modelId="{247CEF01-9571-48F5-A717-EF8B2D0B2124}">
      <dgm:prSet/>
      <dgm:spPr/>
      <dgm:t>
        <a:bodyPr/>
        <a:lstStyle/>
        <a:p>
          <a:r>
            <a:rPr lang="en-US" i="0" dirty="0"/>
            <a:t>Bachelor’s degree </a:t>
          </a:r>
        </a:p>
      </dgm:t>
    </dgm:pt>
    <dgm:pt modelId="{C095C6A0-7C1C-484D-91F9-1939D4BC280E}" type="parTrans" cxnId="{3E8772DB-06B6-4163-9492-716A4ED23FF3}">
      <dgm:prSet/>
      <dgm:spPr/>
      <dgm:t>
        <a:bodyPr/>
        <a:lstStyle/>
        <a:p>
          <a:endParaRPr lang="en-US"/>
        </a:p>
      </dgm:t>
    </dgm:pt>
    <dgm:pt modelId="{E3F7998F-72E9-499F-B218-4D4D00A9960F}" type="sibTrans" cxnId="{3E8772DB-06B6-4163-9492-716A4ED23FF3}">
      <dgm:prSet/>
      <dgm:spPr/>
      <dgm:t>
        <a:bodyPr/>
        <a:lstStyle/>
        <a:p>
          <a:endParaRPr lang="en-US"/>
        </a:p>
      </dgm:t>
    </dgm:pt>
    <dgm:pt modelId="{F08D5167-8DAB-4DE4-8819-1BDDB2025B4C}">
      <dgm:prSet/>
      <dgm:spPr/>
      <dgm:t>
        <a:bodyPr/>
        <a:lstStyle/>
        <a:p>
          <a:r>
            <a:rPr lang="en-US" i="0" dirty="0"/>
            <a:t>Minimum overall GPA 3.0 OR GRE score of 50</a:t>
          </a:r>
          <a:r>
            <a:rPr lang="en-US" i="0" baseline="30000" dirty="0"/>
            <a:t>th</a:t>
          </a:r>
          <a:r>
            <a:rPr lang="en-US" i="0" dirty="0"/>
            <a:t> percentile or greater in all areas</a:t>
          </a:r>
        </a:p>
      </dgm:t>
    </dgm:pt>
    <dgm:pt modelId="{6530E661-A393-4B1C-AF5B-5634528B7E23}" type="parTrans" cxnId="{6C2F7226-4C2A-4DE3-8B3E-271CA69DE7C4}">
      <dgm:prSet/>
      <dgm:spPr/>
      <dgm:t>
        <a:bodyPr/>
        <a:lstStyle/>
        <a:p>
          <a:endParaRPr lang="en-US"/>
        </a:p>
      </dgm:t>
    </dgm:pt>
    <dgm:pt modelId="{F4B3F33B-4B96-40CE-81DD-61B312EFA118}" type="sibTrans" cxnId="{6C2F7226-4C2A-4DE3-8B3E-271CA69DE7C4}">
      <dgm:prSet/>
      <dgm:spPr/>
      <dgm:t>
        <a:bodyPr/>
        <a:lstStyle/>
        <a:p>
          <a:endParaRPr lang="en-US"/>
        </a:p>
      </dgm:t>
    </dgm:pt>
    <dgm:pt modelId="{296BBB17-2AA9-401B-92BA-710442E08F8B}">
      <dgm:prSet/>
      <dgm:spPr/>
      <dgm:t>
        <a:bodyPr/>
        <a:lstStyle/>
        <a:p>
          <a:r>
            <a:rPr lang="en-US" i="0" dirty="0"/>
            <a:t>Prerequisite GPA 3.0 or above. </a:t>
          </a:r>
        </a:p>
      </dgm:t>
    </dgm:pt>
    <dgm:pt modelId="{56DF7C58-CF95-4599-AADB-7640CC4EE1BF}" type="parTrans" cxnId="{1607FADC-6CDB-4E51-9A81-FBE3E3AB4F16}">
      <dgm:prSet/>
      <dgm:spPr/>
      <dgm:t>
        <a:bodyPr/>
        <a:lstStyle/>
        <a:p>
          <a:endParaRPr lang="en-US"/>
        </a:p>
      </dgm:t>
    </dgm:pt>
    <dgm:pt modelId="{15D4C63B-082A-4838-A573-7F5FC66FDF68}" type="sibTrans" cxnId="{1607FADC-6CDB-4E51-9A81-FBE3E3AB4F16}">
      <dgm:prSet/>
      <dgm:spPr/>
      <dgm:t>
        <a:bodyPr/>
        <a:lstStyle/>
        <a:p>
          <a:endParaRPr lang="en-US"/>
        </a:p>
      </dgm:t>
    </dgm:pt>
    <dgm:pt modelId="{683AF948-3DB6-4D00-A94E-8BFC2C47DC82}">
      <dgm:prSet/>
      <dgm:spPr/>
      <dgm:t>
        <a:bodyPr/>
        <a:lstStyle/>
        <a:p>
          <a:r>
            <a:rPr lang="en-US" dirty="0"/>
            <a:t>Score for the OT Program-Specific essay uploaded to OTCAS</a:t>
          </a:r>
        </a:p>
      </dgm:t>
    </dgm:pt>
    <dgm:pt modelId="{3B6A5E43-82A9-4421-BBC6-81F3310B96B8}" type="parTrans" cxnId="{D1A987FE-E81D-4073-ABBD-8A5FB8B653EB}">
      <dgm:prSet/>
      <dgm:spPr/>
      <dgm:t>
        <a:bodyPr/>
        <a:lstStyle/>
        <a:p>
          <a:endParaRPr lang="en-US"/>
        </a:p>
      </dgm:t>
    </dgm:pt>
    <dgm:pt modelId="{211EFFBB-BBFC-4CF4-92D4-613300C3737E}" type="sibTrans" cxnId="{D1A987FE-E81D-4073-ABBD-8A5FB8B653EB}">
      <dgm:prSet/>
      <dgm:spPr/>
      <dgm:t>
        <a:bodyPr/>
        <a:lstStyle/>
        <a:p>
          <a:endParaRPr lang="en-US"/>
        </a:p>
      </dgm:t>
    </dgm:pt>
    <dgm:pt modelId="{3ABB8BDC-D3DE-4F13-B9A4-352D628585BA}">
      <dgm:prSet/>
      <dgm:spPr/>
      <dgm:t>
        <a:bodyPr/>
        <a:lstStyle/>
        <a:p>
          <a:r>
            <a:rPr lang="en-US"/>
            <a:t>Non-native English speakers must meet criteria set by the College of Graduate Admissions</a:t>
          </a:r>
        </a:p>
      </dgm:t>
    </dgm:pt>
    <dgm:pt modelId="{FBE7FB4A-EBDA-47BC-85E2-1D0D9D457193}" type="parTrans" cxnId="{0C8D74BD-548E-4E86-8762-EC59AC856131}">
      <dgm:prSet/>
      <dgm:spPr/>
      <dgm:t>
        <a:bodyPr/>
        <a:lstStyle/>
        <a:p>
          <a:endParaRPr lang="en-US"/>
        </a:p>
      </dgm:t>
    </dgm:pt>
    <dgm:pt modelId="{D9BEA249-1294-4AAA-9A59-3A0D936EE407}" type="sibTrans" cxnId="{0C8D74BD-548E-4E86-8762-EC59AC856131}">
      <dgm:prSet/>
      <dgm:spPr/>
      <dgm:t>
        <a:bodyPr/>
        <a:lstStyle/>
        <a:p>
          <a:endParaRPr lang="en-US"/>
        </a:p>
      </dgm:t>
    </dgm:pt>
    <dgm:pt modelId="{590AA501-D54E-46C9-9DFA-3EAA1B0573A9}" type="pres">
      <dgm:prSet presAssocID="{19101C18-34E4-4C09-8CCE-280B26B41B13}" presName="linear" presStyleCnt="0">
        <dgm:presLayoutVars>
          <dgm:animLvl val="lvl"/>
          <dgm:resizeHandles val="exact"/>
        </dgm:presLayoutVars>
      </dgm:prSet>
      <dgm:spPr/>
    </dgm:pt>
    <dgm:pt modelId="{D0357C3B-E5B5-4028-BAC1-8C3AE59A3869}" type="pres">
      <dgm:prSet presAssocID="{60FAAD49-1D5A-48F2-9D3C-489FCED9BD0D}" presName="parentText" presStyleLbl="node1" presStyleIdx="0" presStyleCnt="2">
        <dgm:presLayoutVars>
          <dgm:chMax val="0"/>
          <dgm:bulletEnabled val="1"/>
        </dgm:presLayoutVars>
      </dgm:prSet>
      <dgm:spPr/>
    </dgm:pt>
    <dgm:pt modelId="{B0523AE1-027F-481F-AFB4-C0BC9DA08CAF}" type="pres">
      <dgm:prSet presAssocID="{41A0583C-67F1-4B3A-B777-80DF82F71EFA}" presName="spacer" presStyleCnt="0"/>
      <dgm:spPr/>
    </dgm:pt>
    <dgm:pt modelId="{219D897C-DAFB-40B5-AC07-615A798C0EFB}" type="pres">
      <dgm:prSet presAssocID="{EBB09DB2-5D6B-4284-A4BC-0FF155BF4A5A}" presName="parentText" presStyleLbl="node1" presStyleIdx="1" presStyleCnt="2">
        <dgm:presLayoutVars>
          <dgm:chMax val="0"/>
          <dgm:bulletEnabled val="1"/>
        </dgm:presLayoutVars>
      </dgm:prSet>
      <dgm:spPr/>
    </dgm:pt>
    <dgm:pt modelId="{585252FA-4E9D-4A09-B5C7-54E3F08189BF}" type="pres">
      <dgm:prSet presAssocID="{EBB09DB2-5D6B-4284-A4BC-0FF155BF4A5A}" presName="childText" presStyleLbl="revTx" presStyleIdx="0" presStyleCnt="1">
        <dgm:presLayoutVars>
          <dgm:bulletEnabled val="1"/>
        </dgm:presLayoutVars>
      </dgm:prSet>
      <dgm:spPr/>
    </dgm:pt>
  </dgm:ptLst>
  <dgm:cxnLst>
    <dgm:cxn modelId="{D5566804-0577-4B5E-A3FE-922221109993}" type="presOf" srcId="{296BBB17-2AA9-401B-92BA-710442E08F8B}" destId="{585252FA-4E9D-4A09-B5C7-54E3F08189BF}" srcOrd="0" destOrd="2" presId="urn:microsoft.com/office/officeart/2005/8/layout/vList2"/>
    <dgm:cxn modelId="{E8E39506-ACC2-4283-95E7-3B656427F0CE}" type="presOf" srcId="{19101C18-34E4-4C09-8CCE-280B26B41B13}" destId="{590AA501-D54E-46C9-9DFA-3EAA1B0573A9}" srcOrd="0" destOrd="0" presId="urn:microsoft.com/office/officeart/2005/8/layout/vList2"/>
    <dgm:cxn modelId="{3D4B4915-E150-40EE-9F1F-191C921563BB}" type="presOf" srcId="{247CEF01-9571-48F5-A717-EF8B2D0B2124}" destId="{585252FA-4E9D-4A09-B5C7-54E3F08189BF}" srcOrd="0" destOrd="0" presId="urn:microsoft.com/office/officeart/2005/8/layout/vList2"/>
    <dgm:cxn modelId="{5DAA8116-4210-4A6D-81AF-6C6D816C5617}" type="presOf" srcId="{3ABB8BDC-D3DE-4F13-B9A4-352D628585BA}" destId="{585252FA-4E9D-4A09-B5C7-54E3F08189BF}" srcOrd="0" destOrd="4" presId="urn:microsoft.com/office/officeart/2005/8/layout/vList2"/>
    <dgm:cxn modelId="{97489521-597E-4B55-AC4C-4CAA8E0502E1}" type="presOf" srcId="{F08D5167-8DAB-4DE4-8819-1BDDB2025B4C}" destId="{585252FA-4E9D-4A09-B5C7-54E3F08189BF}" srcOrd="0" destOrd="1" presId="urn:microsoft.com/office/officeart/2005/8/layout/vList2"/>
    <dgm:cxn modelId="{6C2F7226-4C2A-4DE3-8B3E-271CA69DE7C4}" srcId="{EBB09DB2-5D6B-4284-A4BC-0FF155BF4A5A}" destId="{F08D5167-8DAB-4DE4-8819-1BDDB2025B4C}" srcOrd="1" destOrd="0" parTransId="{6530E661-A393-4B1C-AF5B-5634528B7E23}" sibTransId="{F4B3F33B-4B96-40CE-81DD-61B312EFA118}"/>
    <dgm:cxn modelId="{14F12835-9015-4FC3-BC53-499E2E947C83}" srcId="{19101C18-34E4-4C09-8CCE-280B26B41B13}" destId="{EBB09DB2-5D6B-4284-A4BC-0FF155BF4A5A}" srcOrd="1" destOrd="0" parTransId="{F3FE6EC8-AFF3-4EDC-A09C-ED2CFAD59C6A}" sibTransId="{53211397-12EC-4A51-A8EB-73B8C03940EB}"/>
    <dgm:cxn modelId="{75B8B74C-F0A8-4697-8BE7-380D5B629DBD}" srcId="{19101C18-34E4-4C09-8CCE-280B26B41B13}" destId="{60FAAD49-1D5A-48F2-9D3C-489FCED9BD0D}" srcOrd="0" destOrd="0" parTransId="{32880B1B-FAF8-4200-987A-6BDD9E4286E8}" sibTransId="{41A0583C-67F1-4B3A-B777-80DF82F71EFA}"/>
    <dgm:cxn modelId="{66385957-1BFC-4471-931E-C9EEEA048AE6}" type="presOf" srcId="{EBB09DB2-5D6B-4284-A4BC-0FF155BF4A5A}" destId="{219D897C-DAFB-40B5-AC07-615A798C0EFB}" srcOrd="0" destOrd="0" presId="urn:microsoft.com/office/officeart/2005/8/layout/vList2"/>
    <dgm:cxn modelId="{0C8D74BD-548E-4E86-8762-EC59AC856131}" srcId="{EBB09DB2-5D6B-4284-A4BC-0FF155BF4A5A}" destId="{3ABB8BDC-D3DE-4F13-B9A4-352D628585BA}" srcOrd="4" destOrd="0" parTransId="{FBE7FB4A-EBDA-47BC-85E2-1D0D9D457193}" sibTransId="{D9BEA249-1294-4AAA-9A59-3A0D936EE407}"/>
    <dgm:cxn modelId="{3E8772DB-06B6-4163-9492-716A4ED23FF3}" srcId="{EBB09DB2-5D6B-4284-A4BC-0FF155BF4A5A}" destId="{247CEF01-9571-48F5-A717-EF8B2D0B2124}" srcOrd="0" destOrd="0" parTransId="{C095C6A0-7C1C-484D-91F9-1939D4BC280E}" sibTransId="{E3F7998F-72E9-499F-B218-4D4D00A9960F}"/>
    <dgm:cxn modelId="{1607FADC-6CDB-4E51-9A81-FBE3E3AB4F16}" srcId="{EBB09DB2-5D6B-4284-A4BC-0FF155BF4A5A}" destId="{296BBB17-2AA9-401B-92BA-710442E08F8B}" srcOrd="2" destOrd="0" parTransId="{56DF7C58-CF95-4599-AADB-7640CC4EE1BF}" sibTransId="{15D4C63B-082A-4838-A573-7F5FC66FDF68}"/>
    <dgm:cxn modelId="{D36DF2E1-E701-4F88-973F-7679032DEC7A}" type="presOf" srcId="{60FAAD49-1D5A-48F2-9D3C-489FCED9BD0D}" destId="{D0357C3B-E5B5-4028-BAC1-8C3AE59A3869}" srcOrd="0" destOrd="0" presId="urn:microsoft.com/office/officeart/2005/8/layout/vList2"/>
    <dgm:cxn modelId="{E1DEE9F8-8A33-4844-BF2B-701F57BB10DF}" type="presOf" srcId="{683AF948-3DB6-4D00-A94E-8BFC2C47DC82}" destId="{585252FA-4E9D-4A09-B5C7-54E3F08189BF}" srcOrd="0" destOrd="3" presId="urn:microsoft.com/office/officeart/2005/8/layout/vList2"/>
    <dgm:cxn modelId="{D1A987FE-E81D-4073-ABBD-8A5FB8B653EB}" srcId="{EBB09DB2-5D6B-4284-A4BC-0FF155BF4A5A}" destId="{683AF948-3DB6-4D00-A94E-8BFC2C47DC82}" srcOrd="3" destOrd="0" parTransId="{3B6A5E43-82A9-4421-BBC6-81F3310B96B8}" sibTransId="{211EFFBB-BBFC-4CF4-92D4-613300C3737E}"/>
    <dgm:cxn modelId="{3B61573E-DD3B-42F4-B559-86810DDA7206}" type="presParOf" srcId="{590AA501-D54E-46C9-9DFA-3EAA1B0573A9}" destId="{D0357C3B-E5B5-4028-BAC1-8C3AE59A3869}" srcOrd="0" destOrd="0" presId="urn:microsoft.com/office/officeart/2005/8/layout/vList2"/>
    <dgm:cxn modelId="{B6B55090-4041-4972-845F-EA9D88E262B2}" type="presParOf" srcId="{590AA501-D54E-46C9-9DFA-3EAA1B0573A9}" destId="{B0523AE1-027F-481F-AFB4-C0BC9DA08CAF}" srcOrd="1" destOrd="0" presId="urn:microsoft.com/office/officeart/2005/8/layout/vList2"/>
    <dgm:cxn modelId="{F354F9E8-6F8E-4A3A-B9B6-932FFF50C295}" type="presParOf" srcId="{590AA501-D54E-46C9-9DFA-3EAA1B0573A9}" destId="{219D897C-DAFB-40B5-AC07-615A798C0EFB}" srcOrd="2" destOrd="0" presId="urn:microsoft.com/office/officeart/2005/8/layout/vList2"/>
    <dgm:cxn modelId="{9FA999F6-4843-4B64-8D79-A924E417AEE2}" type="presParOf" srcId="{590AA501-D54E-46C9-9DFA-3EAA1B0573A9}" destId="{585252FA-4E9D-4A09-B5C7-54E3F08189BF}"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59B9EA4-A435-472F-8E19-C55CCE9E8E46}"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1CEF8CD5-F369-4F5C-9042-23D10342B540}">
      <dgm:prSet/>
      <dgm:spPr/>
      <dgm:t>
        <a:bodyPr/>
        <a:lstStyle/>
        <a:p>
          <a:pPr>
            <a:lnSpc>
              <a:spcPct val="100000"/>
            </a:lnSpc>
          </a:pPr>
          <a:r>
            <a:rPr lang="en-US" dirty="0">
              <a:solidFill>
                <a:srgbClr val="002060"/>
              </a:solidFill>
            </a:rPr>
            <a:t>Volunteer hours</a:t>
          </a:r>
        </a:p>
      </dgm:t>
    </dgm:pt>
    <dgm:pt modelId="{C84E9004-5733-42FB-8CE9-FD48C185BC6E}" type="parTrans" cxnId="{A7CB710B-06F1-4B34-9C69-D545FD5F113F}">
      <dgm:prSet/>
      <dgm:spPr/>
      <dgm:t>
        <a:bodyPr/>
        <a:lstStyle/>
        <a:p>
          <a:endParaRPr lang="en-US"/>
        </a:p>
      </dgm:t>
    </dgm:pt>
    <dgm:pt modelId="{97CC5415-C981-4D8C-A006-DD24218A5B01}" type="sibTrans" cxnId="{A7CB710B-06F1-4B34-9C69-D545FD5F113F}">
      <dgm:prSet/>
      <dgm:spPr/>
      <dgm:t>
        <a:bodyPr/>
        <a:lstStyle/>
        <a:p>
          <a:endParaRPr lang="en-US"/>
        </a:p>
      </dgm:t>
    </dgm:pt>
    <dgm:pt modelId="{D8B69890-ACB4-4FBE-9B80-876B655724D5}">
      <dgm:prSet/>
      <dgm:spPr/>
      <dgm:t>
        <a:bodyPr/>
        <a:lstStyle/>
        <a:p>
          <a:pPr>
            <a:lnSpc>
              <a:spcPct val="100000"/>
            </a:lnSpc>
          </a:pPr>
          <a:r>
            <a:rPr lang="en-US" dirty="0">
              <a:solidFill>
                <a:srgbClr val="002060"/>
              </a:solidFill>
            </a:rPr>
            <a:t>2 areas of practice are recommended</a:t>
          </a:r>
        </a:p>
      </dgm:t>
    </dgm:pt>
    <dgm:pt modelId="{BB7811F8-2467-46BB-AAA0-30FCC708F195}" type="parTrans" cxnId="{92384758-EDE3-440B-894C-3F947534167D}">
      <dgm:prSet/>
      <dgm:spPr/>
      <dgm:t>
        <a:bodyPr/>
        <a:lstStyle/>
        <a:p>
          <a:endParaRPr lang="en-US"/>
        </a:p>
      </dgm:t>
    </dgm:pt>
    <dgm:pt modelId="{CD4904F6-9305-4314-BC0B-897246972919}" type="sibTrans" cxnId="{92384758-EDE3-440B-894C-3F947534167D}">
      <dgm:prSet/>
      <dgm:spPr/>
      <dgm:t>
        <a:bodyPr/>
        <a:lstStyle/>
        <a:p>
          <a:endParaRPr lang="en-US"/>
        </a:p>
      </dgm:t>
    </dgm:pt>
    <dgm:pt modelId="{D10BFDFD-B8B5-4441-96F7-3C0867DCDC82}" type="pres">
      <dgm:prSet presAssocID="{F59B9EA4-A435-472F-8E19-C55CCE9E8E46}" presName="root" presStyleCnt="0">
        <dgm:presLayoutVars>
          <dgm:dir/>
          <dgm:resizeHandles val="exact"/>
        </dgm:presLayoutVars>
      </dgm:prSet>
      <dgm:spPr/>
    </dgm:pt>
    <dgm:pt modelId="{2E4BBA16-0A06-4B39-AF38-BC684B0166BA}" type="pres">
      <dgm:prSet presAssocID="{1CEF8CD5-F369-4F5C-9042-23D10342B540}" presName="compNode" presStyleCnt="0"/>
      <dgm:spPr/>
    </dgm:pt>
    <dgm:pt modelId="{FE29DF40-CBFB-4273-A0FF-00A59A8A2ECB}" type="pres">
      <dgm:prSet presAssocID="{1CEF8CD5-F369-4F5C-9042-23D10342B540}" presName="bgRect" presStyleLbl="bgShp" presStyleIdx="0" presStyleCnt="2"/>
      <dgm:spPr/>
    </dgm:pt>
    <dgm:pt modelId="{D8C22BE1-6733-4D73-9447-27C4E25A6DA3}" type="pres">
      <dgm:prSet presAssocID="{1CEF8CD5-F369-4F5C-9042-23D10342B540}"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lock"/>
        </a:ext>
      </dgm:extLst>
    </dgm:pt>
    <dgm:pt modelId="{AD40B365-BA95-406D-8800-DA7745F2F3AD}" type="pres">
      <dgm:prSet presAssocID="{1CEF8CD5-F369-4F5C-9042-23D10342B540}" presName="spaceRect" presStyleCnt="0"/>
      <dgm:spPr/>
    </dgm:pt>
    <dgm:pt modelId="{F03D2854-A552-4613-B1D4-7C9790FB9E2E}" type="pres">
      <dgm:prSet presAssocID="{1CEF8CD5-F369-4F5C-9042-23D10342B540}" presName="parTx" presStyleLbl="revTx" presStyleIdx="0" presStyleCnt="2">
        <dgm:presLayoutVars>
          <dgm:chMax val="0"/>
          <dgm:chPref val="0"/>
        </dgm:presLayoutVars>
      </dgm:prSet>
      <dgm:spPr/>
    </dgm:pt>
    <dgm:pt modelId="{9A152498-FA5B-44EC-B7F6-FA7E302BE88C}" type="pres">
      <dgm:prSet presAssocID="{97CC5415-C981-4D8C-A006-DD24218A5B01}" presName="sibTrans" presStyleCnt="0"/>
      <dgm:spPr/>
    </dgm:pt>
    <dgm:pt modelId="{5464E4CE-EF44-4275-BC78-F1A136C8FA01}" type="pres">
      <dgm:prSet presAssocID="{D8B69890-ACB4-4FBE-9B80-876B655724D5}" presName="compNode" presStyleCnt="0"/>
      <dgm:spPr/>
    </dgm:pt>
    <dgm:pt modelId="{D4AFC2AD-1C46-4BB8-B211-D9ECC625174F}" type="pres">
      <dgm:prSet presAssocID="{D8B69890-ACB4-4FBE-9B80-876B655724D5}" presName="bgRect" presStyleLbl="bgShp" presStyleIdx="1" presStyleCnt="2"/>
      <dgm:spPr/>
    </dgm:pt>
    <dgm:pt modelId="{07EDA7B1-0737-4CF3-A3E1-757C7BBDCD77}" type="pres">
      <dgm:prSet presAssocID="{D8B69890-ACB4-4FBE-9B80-876B655724D5}"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Teacher"/>
        </a:ext>
      </dgm:extLst>
    </dgm:pt>
    <dgm:pt modelId="{DC0DFEB1-AF57-4C98-9D6B-1912B5ADAF53}" type="pres">
      <dgm:prSet presAssocID="{D8B69890-ACB4-4FBE-9B80-876B655724D5}" presName="spaceRect" presStyleCnt="0"/>
      <dgm:spPr/>
    </dgm:pt>
    <dgm:pt modelId="{C459AB0E-6CC5-4C0E-817B-7E7A1A6E96E6}" type="pres">
      <dgm:prSet presAssocID="{D8B69890-ACB4-4FBE-9B80-876B655724D5}" presName="parTx" presStyleLbl="revTx" presStyleIdx="1" presStyleCnt="2">
        <dgm:presLayoutVars>
          <dgm:chMax val="0"/>
          <dgm:chPref val="0"/>
        </dgm:presLayoutVars>
      </dgm:prSet>
      <dgm:spPr/>
    </dgm:pt>
  </dgm:ptLst>
  <dgm:cxnLst>
    <dgm:cxn modelId="{F1C5BC04-A034-4C1A-AAF7-DFA54218D571}" type="presOf" srcId="{F59B9EA4-A435-472F-8E19-C55CCE9E8E46}" destId="{D10BFDFD-B8B5-4441-96F7-3C0867DCDC82}" srcOrd="0" destOrd="0" presId="urn:microsoft.com/office/officeart/2018/2/layout/IconVerticalSolidList"/>
    <dgm:cxn modelId="{A7CB710B-06F1-4B34-9C69-D545FD5F113F}" srcId="{F59B9EA4-A435-472F-8E19-C55CCE9E8E46}" destId="{1CEF8CD5-F369-4F5C-9042-23D10342B540}" srcOrd="0" destOrd="0" parTransId="{C84E9004-5733-42FB-8CE9-FD48C185BC6E}" sibTransId="{97CC5415-C981-4D8C-A006-DD24218A5B01}"/>
    <dgm:cxn modelId="{92384758-EDE3-440B-894C-3F947534167D}" srcId="{F59B9EA4-A435-472F-8E19-C55CCE9E8E46}" destId="{D8B69890-ACB4-4FBE-9B80-876B655724D5}" srcOrd="1" destOrd="0" parTransId="{BB7811F8-2467-46BB-AAA0-30FCC708F195}" sibTransId="{CD4904F6-9305-4314-BC0B-897246972919}"/>
    <dgm:cxn modelId="{15CEEBD1-4E09-49F0-B3AF-9CDF0B130F77}" type="presOf" srcId="{1CEF8CD5-F369-4F5C-9042-23D10342B540}" destId="{F03D2854-A552-4613-B1D4-7C9790FB9E2E}" srcOrd="0" destOrd="0" presId="urn:microsoft.com/office/officeart/2018/2/layout/IconVerticalSolidList"/>
    <dgm:cxn modelId="{5A5E49DE-40FC-4869-8D71-A25818FCE346}" type="presOf" srcId="{D8B69890-ACB4-4FBE-9B80-876B655724D5}" destId="{C459AB0E-6CC5-4C0E-817B-7E7A1A6E96E6}" srcOrd="0" destOrd="0" presId="urn:microsoft.com/office/officeart/2018/2/layout/IconVerticalSolidList"/>
    <dgm:cxn modelId="{C5565613-B665-494A-83B2-6CBFFDC4B2D3}" type="presParOf" srcId="{D10BFDFD-B8B5-4441-96F7-3C0867DCDC82}" destId="{2E4BBA16-0A06-4B39-AF38-BC684B0166BA}" srcOrd="0" destOrd="0" presId="urn:microsoft.com/office/officeart/2018/2/layout/IconVerticalSolidList"/>
    <dgm:cxn modelId="{E2287B8C-4E95-48D1-81D1-E078DD4A98A2}" type="presParOf" srcId="{2E4BBA16-0A06-4B39-AF38-BC684B0166BA}" destId="{FE29DF40-CBFB-4273-A0FF-00A59A8A2ECB}" srcOrd="0" destOrd="0" presId="urn:microsoft.com/office/officeart/2018/2/layout/IconVerticalSolidList"/>
    <dgm:cxn modelId="{A93869E0-3984-42BF-A5D0-88569CD5F1FC}" type="presParOf" srcId="{2E4BBA16-0A06-4B39-AF38-BC684B0166BA}" destId="{D8C22BE1-6733-4D73-9447-27C4E25A6DA3}" srcOrd="1" destOrd="0" presId="urn:microsoft.com/office/officeart/2018/2/layout/IconVerticalSolidList"/>
    <dgm:cxn modelId="{725FADEA-9C75-41EA-8A07-6C80587754BC}" type="presParOf" srcId="{2E4BBA16-0A06-4B39-AF38-BC684B0166BA}" destId="{AD40B365-BA95-406D-8800-DA7745F2F3AD}" srcOrd="2" destOrd="0" presId="urn:microsoft.com/office/officeart/2018/2/layout/IconVerticalSolidList"/>
    <dgm:cxn modelId="{96529D93-D724-4833-AF5B-7EAA38C712F2}" type="presParOf" srcId="{2E4BBA16-0A06-4B39-AF38-BC684B0166BA}" destId="{F03D2854-A552-4613-B1D4-7C9790FB9E2E}" srcOrd="3" destOrd="0" presId="urn:microsoft.com/office/officeart/2018/2/layout/IconVerticalSolidList"/>
    <dgm:cxn modelId="{29C69D0E-CA99-4A95-A784-8F4FCB98B016}" type="presParOf" srcId="{D10BFDFD-B8B5-4441-96F7-3C0867DCDC82}" destId="{9A152498-FA5B-44EC-B7F6-FA7E302BE88C}" srcOrd="1" destOrd="0" presId="urn:microsoft.com/office/officeart/2018/2/layout/IconVerticalSolidList"/>
    <dgm:cxn modelId="{12F3944C-BDAA-40E1-8A13-5D6C8483D38C}" type="presParOf" srcId="{D10BFDFD-B8B5-4441-96F7-3C0867DCDC82}" destId="{5464E4CE-EF44-4275-BC78-F1A136C8FA01}" srcOrd="2" destOrd="0" presId="urn:microsoft.com/office/officeart/2018/2/layout/IconVerticalSolidList"/>
    <dgm:cxn modelId="{FB72F36E-8577-4A6D-B4AC-72F40FCC50A6}" type="presParOf" srcId="{5464E4CE-EF44-4275-BC78-F1A136C8FA01}" destId="{D4AFC2AD-1C46-4BB8-B211-D9ECC625174F}" srcOrd="0" destOrd="0" presId="urn:microsoft.com/office/officeart/2018/2/layout/IconVerticalSolidList"/>
    <dgm:cxn modelId="{41D19DA4-F0F3-420B-B996-838BA241B0B5}" type="presParOf" srcId="{5464E4CE-EF44-4275-BC78-F1A136C8FA01}" destId="{07EDA7B1-0737-4CF3-A3E1-757C7BBDCD77}" srcOrd="1" destOrd="0" presId="urn:microsoft.com/office/officeart/2018/2/layout/IconVerticalSolidList"/>
    <dgm:cxn modelId="{158BCCBF-E874-40B7-B60B-05AD443053D0}" type="presParOf" srcId="{5464E4CE-EF44-4275-BC78-F1A136C8FA01}" destId="{DC0DFEB1-AF57-4C98-9D6B-1912B5ADAF53}" srcOrd="2" destOrd="0" presId="urn:microsoft.com/office/officeart/2018/2/layout/IconVerticalSolidList"/>
    <dgm:cxn modelId="{8B759BB6-3E17-46B1-AC27-1B9996F2603E}" type="presParOf" srcId="{5464E4CE-EF44-4275-BC78-F1A136C8FA01}" destId="{C459AB0E-6CC5-4C0E-817B-7E7A1A6E96E6}"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C6D509C7-E691-414D-A61B-DBEF6AC50624}" type="doc">
      <dgm:prSet loTypeId="urn:microsoft.com/office/officeart/2005/8/layout/arrow5" loCatId="relationship" qsTypeId="urn:microsoft.com/office/officeart/2005/8/quickstyle/simple1" qsCatId="simple" csTypeId="urn:microsoft.com/office/officeart/2005/8/colors/accent1_2" csCatId="accent1" phldr="1"/>
      <dgm:spPr/>
      <dgm:t>
        <a:bodyPr/>
        <a:lstStyle/>
        <a:p>
          <a:endParaRPr lang="en-US"/>
        </a:p>
      </dgm:t>
    </dgm:pt>
    <dgm:pt modelId="{9E0AFC9F-5724-483F-8658-4E4A3D33F877}">
      <dgm:prSet/>
      <dgm:spPr/>
      <dgm:t>
        <a:bodyPr/>
        <a:lstStyle/>
        <a:p>
          <a:r>
            <a:rPr lang="en-US" dirty="0"/>
            <a:t>Application available by August 1</a:t>
          </a:r>
          <a:r>
            <a:rPr lang="en-US" baseline="30000" dirty="0"/>
            <a:t>st</a:t>
          </a:r>
          <a:r>
            <a:rPr lang="en-US" dirty="0"/>
            <a:t> annually</a:t>
          </a:r>
        </a:p>
      </dgm:t>
    </dgm:pt>
    <dgm:pt modelId="{C2AE8077-CCE3-45B6-9B25-75DFC0334530}" type="parTrans" cxnId="{4B465C0A-7330-48BD-BB1B-73BC972080EB}">
      <dgm:prSet/>
      <dgm:spPr/>
      <dgm:t>
        <a:bodyPr/>
        <a:lstStyle/>
        <a:p>
          <a:endParaRPr lang="en-US"/>
        </a:p>
      </dgm:t>
    </dgm:pt>
    <dgm:pt modelId="{4442E05F-D24D-422E-97CE-5584DFEFFE88}" type="sibTrans" cxnId="{4B465C0A-7330-48BD-BB1B-73BC972080EB}">
      <dgm:prSet/>
      <dgm:spPr/>
      <dgm:t>
        <a:bodyPr/>
        <a:lstStyle/>
        <a:p>
          <a:endParaRPr lang="en-US"/>
        </a:p>
      </dgm:t>
    </dgm:pt>
    <dgm:pt modelId="{7764A9C6-905C-4594-BC22-2606453CF5D2}">
      <dgm:prSet/>
      <dgm:spPr/>
      <dgm:t>
        <a:bodyPr/>
        <a:lstStyle/>
        <a:p>
          <a:r>
            <a:rPr lang="en-US" dirty="0"/>
            <a:t>Application deadline October 1 of the year PRIOR to anticipated admission</a:t>
          </a:r>
        </a:p>
      </dgm:t>
    </dgm:pt>
    <dgm:pt modelId="{710BB5A6-BD3C-4380-A797-F2F11BE1AAE7}" type="parTrans" cxnId="{44D9992B-DE53-4AFF-A53F-A85D2457E1F3}">
      <dgm:prSet/>
      <dgm:spPr/>
      <dgm:t>
        <a:bodyPr/>
        <a:lstStyle/>
        <a:p>
          <a:endParaRPr lang="en-US"/>
        </a:p>
      </dgm:t>
    </dgm:pt>
    <dgm:pt modelId="{6303E546-77B6-419A-B46A-9BCC00AAFEB1}" type="sibTrans" cxnId="{44D9992B-DE53-4AFF-A53F-A85D2457E1F3}">
      <dgm:prSet/>
      <dgm:spPr/>
      <dgm:t>
        <a:bodyPr/>
        <a:lstStyle/>
        <a:p>
          <a:endParaRPr lang="en-US"/>
        </a:p>
      </dgm:t>
    </dgm:pt>
    <dgm:pt modelId="{A24F87AA-5E36-4EF5-B070-345BEC423A0F}">
      <dgm:prSet/>
      <dgm:spPr/>
      <dgm:t>
        <a:bodyPr/>
        <a:lstStyle/>
        <a:p>
          <a:r>
            <a:rPr lang="en-US" dirty="0"/>
            <a:t>Submit ALL transcripts to  OTCAS</a:t>
          </a:r>
        </a:p>
      </dgm:t>
    </dgm:pt>
    <dgm:pt modelId="{CB6ADB5F-B7B6-43C1-B68A-56B66A9310CA}" type="parTrans" cxnId="{36A72A8A-FF74-4A92-9141-4F7F2829CFD4}">
      <dgm:prSet/>
      <dgm:spPr/>
      <dgm:t>
        <a:bodyPr/>
        <a:lstStyle/>
        <a:p>
          <a:endParaRPr lang="en-US"/>
        </a:p>
      </dgm:t>
    </dgm:pt>
    <dgm:pt modelId="{A4C00A49-BC7F-492C-8983-FDFD64D0BE3E}" type="sibTrans" cxnId="{36A72A8A-FF74-4A92-9141-4F7F2829CFD4}">
      <dgm:prSet/>
      <dgm:spPr/>
      <dgm:t>
        <a:bodyPr/>
        <a:lstStyle/>
        <a:p>
          <a:endParaRPr lang="en-US"/>
        </a:p>
      </dgm:t>
    </dgm:pt>
    <dgm:pt modelId="{1925335A-6CFF-4CCE-9FED-1420295A523D}">
      <dgm:prSet/>
      <dgm:spPr/>
      <dgm:t>
        <a:bodyPr/>
        <a:lstStyle/>
        <a:p>
          <a:r>
            <a:rPr lang="en-US"/>
            <a:t>Competitive admissions</a:t>
          </a:r>
        </a:p>
      </dgm:t>
    </dgm:pt>
    <dgm:pt modelId="{778DEAA8-E45D-4A01-B373-22F9098DEC7A}" type="parTrans" cxnId="{BE3047E7-FC2F-46D5-99A6-8B863C5B7097}">
      <dgm:prSet/>
      <dgm:spPr/>
      <dgm:t>
        <a:bodyPr/>
        <a:lstStyle/>
        <a:p>
          <a:endParaRPr lang="en-US"/>
        </a:p>
      </dgm:t>
    </dgm:pt>
    <dgm:pt modelId="{0DD7F4F1-77A8-41E5-BCE5-2BC418134F5F}" type="sibTrans" cxnId="{BE3047E7-FC2F-46D5-99A6-8B863C5B7097}">
      <dgm:prSet/>
      <dgm:spPr/>
      <dgm:t>
        <a:bodyPr/>
        <a:lstStyle/>
        <a:p>
          <a:endParaRPr lang="en-US"/>
        </a:p>
      </dgm:t>
    </dgm:pt>
    <dgm:pt modelId="{19172E4A-0F73-422B-8547-16F2B8C7C317}">
      <dgm:prSet/>
      <dgm:spPr/>
      <dgm:t>
        <a:bodyPr/>
        <a:lstStyle/>
        <a:p>
          <a:r>
            <a:rPr lang="en-US"/>
            <a:t>OTCAS system</a:t>
          </a:r>
        </a:p>
      </dgm:t>
    </dgm:pt>
    <dgm:pt modelId="{8D287D0C-3670-4D7B-8F5B-E08C64864FAA}" type="parTrans" cxnId="{C8DA1022-8FF0-4021-8BFA-BB0B0EB7BE05}">
      <dgm:prSet/>
      <dgm:spPr/>
      <dgm:t>
        <a:bodyPr/>
        <a:lstStyle/>
        <a:p>
          <a:endParaRPr lang="en-US"/>
        </a:p>
      </dgm:t>
    </dgm:pt>
    <dgm:pt modelId="{76731768-16D8-445F-B50F-DED815CF08EF}" type="sibTrans" cxnId="{C8DA1022-8FF0-4021-8BFA-BB0B0EB7BE05}">
      <dgm:prSet/>
      <dgm:spPr/>
      <dgm:t>
        <a:bodyPr/>
        <a:lstStyle/>
        <a:p>
          <a:endParaRPr lang="en-US"/>
        </a:p>
      </dgm:t>
    </dgm:pt>
    <dgm:pt modelId="{9CA38F0B-2E5C-4564-9105-6C5668EA7C7F}" type="pres">
      <dgm:prSet presAssocID="{C6D509C7-E691-414D-A61B-DBEF6AC50624}" presName="diagram" presStyleCnt="0">
        <dgm:presLayoutVars>
          <dgm:dir/>
          <dgm:resizeHandles val="exact"/>
        </dgm:presLayoutVars>
      </dgm:prSet>
      <dgm:spPr/>
    </dgm:pt>
    <dgm:pt modelId="{7E83A9BB-2255-43F7-B410-D3999543EDCB}" type="pres">
      <dgm:prSet presAssocID="{9E0AFC9F-5724-483F-8658-4E4A3D33F877}" presName="arrow" presStyleLbl="node1" presStyleIdx="0" presStyleCnt="5">
        <dgm:presLayoutVars>
          <dgm:bulletEnabled val="1"/>
        </dgm:presLayoutVars>
      </dgm:prSet>
      <dgm:spPr/>
    </dgm:pt>
    <dgm:pt modelId="{ED815BF5-9AF1-4F30-8143-7BDA7CDBD9A6}" type="pres">
      <dgm:prSet presAssocID="{7764A9C6-905C-4594-BC22-2606453CF5D2}" presName="arrow" presStyleLbl="node1" presStyleIdx="1" presStyleCnt="5">
        <dgm:presLayoutVars>
          <dgm:bulletEnabled val="1"/>
        </dgm:presLayoutVars>
      </dgm:prSet>
      <dgm:spPr/>
    </dgm:pt>
    <dgm:pt modelId="{6544E577-EF2A-4EF6-B4ED-EAB8480B9344}" type="pres">
      <dgm:prSet presAssocID="{A24F87AA-5E36-4EF5-B070-345BEC423A0F}" presName="arrow" presStyleLbl="node1" presStyleIdx="2" presStyleCnt="5">
        <dgm:presLayoutVars>
          <dgm:bulletEnabled val="1"/>
        </dgm:presLayoutVars>
      </dgm:prSet>
      <dgm:spPr/>
    </dgm:pt>
    <dgm:pt modelId="{50B629A2-4797-4563-A06C-F40215EAB7FD}" type="pres">
      <dgm:prSet presAssocID="{1925335A-6CFF-4CCE-9FED-1420295A523D}" presName="arrow" presStyleLbl="node1" presStyleIdx="3" presStyleCnt="5">
        <dgm:presLayoutVars>
          <dgm:bulletEnabled val="1"/>
        </dgm:presLayoutVars>
      </dgm:prSet>
      <dgm:spPr/>
    </dgm:pt>
    <dgm:pt modelId="{412A39E0-E577-415D-BF5C-5CE089841B14}" type="pres">
      <dgm:prSet presAssocID="{19172E4A-0F73-422B-8547-16F2B8C7C317}" presName="arrow" presStyleLbl="node1" presStyleIdx="4" presStyleCnt="5">
        <dgm:presLayoutVars>
          <dgm:bulletEnabled val="1"/>
        </dgm:presLayoutVars>
      </dgm:prSet>
      <dgm:spPr/>
    </dgm:pt>
  </dgm:ptLst>
  <dgm:cxnLst>
    <dgm:cxn modelId="{4B465C0A-7330-48BD-BB1B-73BC972080EB}" srcId="{C6D509C7-E691-414D-A61B-DBEF6AC50624}" destId="{9E0AFC9F-5724-483F-8658-4E4A3D33F877}" srcOrd="0" destOrd="0" parTransId="{C2AE8077-CCE3-45B6-9B25-75DFC0334530}" sibTransId="{4442E05F-D24D-422E-97CE-5584DFEFFE88}"/>
    <dgm:cxn modelId="{70A3630B-92D1-47AB-9B12-609876BC2CCC}" type="presOf" srcId="{19172E4A-0F73-422B-8547-16F2B8C7C317}" destId="{412A39E0-E577-415D-BF5C-5CE089841B14}" srcOrd="0" destOrd="0" presId="urn:microsoft.com/office/officeart/2005/8/layout/arrow5"/>
    <dgm:cxn modelId="{E1B21B0D-B04A-4131-9980-6E53943B2C48}" type="presOf" srcId="{A24F87AA-5E36-4EF5-B070-345BEC423A0F}" destId="{6544E577-EF2A-4EF6-B4ED-EAB8480B9344}" srcOrd="0" destOrd="0" presId="urn:microsoft.com/office/officeart/2005/8/layout/arrow5"/>
    <dgm:cxn modelId="{C8DA1022-8FF0-4021-8BFA-BB0B0EB7BE05}" srcId="{C6D509C7-E691-414D-A61B-DBEF6AC50624}" destId="{19172E4A-0F73-422B-8547-16F2B8C7C317}" srcOrd="4" destOrd="0" parTransId="{8D287D0C-3670-4D7B-8F5B-E08C64864FAA}" sibTransId="{76731768-16D8-445F-B50F-DED815CF08EF}"/>
    <dgm:cxn modelId="{44D9992B-DE53-4AFF-A53F-A85D2457E1F3}" srcId="{C6D509C7-E691-414D-A61B-DBEF6AC50624}" destId="{7764A9C6-905C-4594-BC22-2606453CF5D2}" srcOrd="1" destOrd="0" parTransId="{710BB5A6-BD3C-4380-A797-F2F11BE1AAE7}" sibTransId="{6303E546-77B6-419A-B46A-9BCC00AAFEB1}"/>
    <dgm:cxn modelId="{E353613E-06A6-4266-8B7A-F85816B7A009}" type="presOf" srcId="{1925335A-6CFF-4CCE-9FED-1420295A523D}" destId="{50B629A2-4797-4563-A06C-F40215EAB7FD}" srcOrd="0" destOrd="0" presId="urn:microsoft.com/office/officeart/2005/8/layout/arrow5"/>
    <dgm:cxn modelId="{DDC80867-5E60-4AA9-8F2F-738C291BA668}" type="presOf" srcId="{7764A9C6-905C-4594-BC22-2606453CF5D2}" destId="{ED815BF5-9AF1-4F30-8143-7BDA7CDBD9A6}" srcOrd="0" destOrd="0" presId="urn:microsoft.com/office/officeart/2005/8/layout/arrow5"/>
    <dgm:cxn modelId="{1A0BF371-910D-4418-8B2A-0572BA3FB0D1}" type="presOf" srcId="{9E0AFC9F-5724-483F-8658-4E4A3D33F877}" destId="{7E83A9BB-2255-43F7-B410-D3999543EDCB}" srcOrd="0" destOrd="0" presId="urn:microsoft.com/office/officeart/2005/8/layout/arrow5"/>
    <dgm:cxn modelId="{36A72A8A-FF74-4A92-9141-4F7F2829CFD4}" srcId="{C6D509C7-E691-414D-A61B-DBEF6AC50624}" destId="{A24F87AA-5E36-4EF5-B070-345BEC423A0F}" srcOrd="2" destOrd="0" parTransId="{CB6ADB5F-B7B6-43C1-B68A-56B66A9310CA}" sibTransId="{A4C00A49-BC7F-492C-8983-FDFD64D0BE3E}"/>
    <dgm:cxn modelId="{F6D17FDE-D327-444C-BFEE-AD1F80E31B30}" type="presOf" srcId="{C6D509C7-E691-414D-A61B-DBEF6AC50624}" destId="{9CA38F0B-2E5C-4564-9105-6C5668EA7C7F}" srcOrd="0" destOrd="0" presId="urn:microsoft.com/office/officeart/2005/8/layout/arrow5"/>
    <dgm:cxn modelId="{BE3047E7-FC2F-46D5-99A6-8B863C5B7097}" srcId="{C6D509C7-E691-414D-A61B-DBEF6AC50624}" destId="{1925335A-6CFF-4CCE-9FED-1420295A523D}" srcOrd="3" destOrd="0" parTransId="{778DEAA8-E45D-4A01-B373-22F9098DEC7A}" sibTransId="{0DD7F4F1-77A8-41E5-BCE5-2BC418134F5F}"/>
    <dgm:cxn modelId="{35C30934-81A2-4CA8-AECE-C4737607202B}" type="presParOf" srcId="{9CA38F0B-2E5C-4564-9105-6C5668EA7C7F}" destId="{7E83A9BB-2255-43F7-B410-D3999543EDCB}" srcOrd="0" destOrd="0" presId="urn:microsoft.com/office/officeart/2005/8/layout/arrow5"/>
    <dgm:cxn modelId="{F3A22537-C41E-419D-9949-B4C721E8A828}" type="presParOf" srcId="{9CA38F0B-2E5C-4564-9105-6C5668EA7C7F}" destId="{ED815BF5-9AF1-4F30-8143-7BDA7CDBD9A6}" srcOrd="1" destOrd="0" presId="urn:microsoft.com/office/officeart/2005/8/layout/arrow5"/>
    <dgm:cxn modelId="{C27D11FB-C796-4BBD-9796-341639643973}" type="presParOf" srcId="{9CA38F0B-2E5C-4564-9105-6C5668EA7C7F}" destId="{6544E577-EF2A-4EF6-B4ED-EAB8480B9344}" srcOrd="2" destOrd="0" presId="urn:microsoft.com/office/officeart/2005/8/layout/arrow5"/>
    <dgm:cxn modelId="{9CDD4CF1-F3CC-44A4-9978-32DD9BE5821B}" type="presParOf" srcId="{9CA38F0B-2E5C-4564-9105-6C5668EA7C7F}" destId="{50B629A2-4797-4563-A06C-F40215EAB7FD}" srcOrd="3" destOrd="0" presId="urn:microsoft.com/office/officeart/2005/8/layout/arrow5"/>
    <dgm:cxn modelId="{619AB816-AFD4-4097-842D-E2D1A35CA48F}" type="presParOf" srcId="{9CA38F0B-2E5C-4564-9105-6C5668EA7C7F}" destId="{412A39E0-E577-415D-BF5C-5CE089841B14}" srcOrd="4" destOrd="0" presId="urn:microsoft.com/office/officeart/2005/8/layout/arrow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C391D75F-2A88-4E77-8150-1A32FE284BFE}" type="doc">
      <dgm:prSet loTypeId="urn:microsoft.com/office/officeart/2005/8/layout/list1" loCatId="list" qsTypeId="urn:microsoft.com/office/officeart/2005/8/quickstyle/simple1" qsCatId="simple" csTypeId="urn:microsoft.com/office/officeart/2005/8/colors/accent1_2" csCatId="accent1"/>
      <dgm:spPr/>
      <dgm:t>
        <a:bodyPr/>
        <a:lstStyle/>
        <a:p>
          <a:endParaRPr lang="en-US"/>
        </a:p>
      </dgm:t>
    </dgm:pt>
    <dgm:pt modelId="{479A7BC2-E42B-49E9-8EFC-0AE91D702978}">
      <dgm:prSet/>
      <dgm:spPr/>
      <dgm:t>
        <a:bodyPr/>
        <a:lstStyle/>
        <a:p>
          <a:r>
            <a:rPr lang="en-US"/>
            <a:t>Application processing time</a:t>
          </a:r>
        </a:p>
      </dgm:t>
    </dgm:pt>
    <dgm:pt modelId="{7C0E43A1-7C67-40B0-9C4B-B16343778792}" type="parTrans" cxnId="{50CEC9E5-9E7D-48E7-8508-B37907BEA0EB}">
      <dgm:prSet/>
      <dgm:spPr/>
      <dgm:t>
        <a:bodyPr/>
        <a:lstStyle/>
        <a:p>
          <a:endParaRPr lang="en-US"/>
        </a:p>
      </dgm:t>
    </dgm:pt>
    <dgm:pt modelId="{CE13CB38-3031-41B4-953F-31A8B8BE251C}" type="sibTrans" cxnId="{50CEC9E5-9E7D-48E7-8508-B37907BEA0EB}">
      <dgm:prSet/>
      <dgm:spPr/>
      <dgm:t>
        <a:bodyPr/>
        <a:lstStyle/>
        <a:p>
          <a:endParaRPr lang="en-US"/>
        </a:p>
      </dgm:t>
    </dgm:pt>
    <dgm:pt modelId="{B5D53EA7-14A3-49B6-BA08-9DBDD644C148}">
      <dgm:prSet/>
      <dgm:spPr/>
      <dgm:t>
        <a:bodyPr/>
        <a:lstStyle/>
        <a:p>
          <a:r>
            <a:rPr lang="en-US"/>
            <a:t>Acceptance or rejection</a:t>
          </a:r>
        </a:p>
      </dgm:t>
    </dgm:pt>
    <dgm:pt modelId="{F5E9ADF9-5FB6-436F-84ED-5996BB05EA31}" type="parTrans" cxnId="{FEA8E9E4-39D0-4047-93AC-27A8E4A34CE5}">
      <dgm:prSet/>
      <dgm:spPr/>
      <dgm:t>
        <a:bodyPr/>
        <a:lstStyle/>
        <a:p>
          <a:endParaRPr lang="en-US"/>
        </a:p>
      </dgm:t>
    </dgm:pt>
    <dgm:pt modelId="{58137068-2CA6-4130-9C7F-1AE5FC84C857}" type="sibTrans" cxnId="{FEA8E9E4-39D0-4047-93AC-27A8E4A34CE5}">
      <dgm:prSet/>
      <dgm:spPr/>
      <dgm:t>
        <a:bodyPr/>
        <a:lstStyle/>
        <a:p>
          <a:endParaRPr lang="en-US"/>
        </a:p>
      </dgm:t>
    </dgm:pt>
    <dgm:pt modelId="{D9911775-FC56-4E12-A46F-CC1B1AAE3DFE}">
      <dgm:prSet/>
      <dgm:spPr/>
      <dgm:t>
        <a:bodyPr/>
        <a:lstStyle/>
        <a:p>
          <a:r>
            <a:rPr lang="en-US"/>
            <a:t>Regular</a:t>
          </a:r>
        </a:p>
      </dgm:t>
    </dgm:pt>
    <dgm:pt modelId="{075DCA10-1E36-4BD0-90CE-A97BF3560B2C}" type="parTrans" cxnId="{56C650FD-A8F7-4916-81E9-6B8DE74FF5C1}">
      <dgm:prSet/>
      <dgm:spPr/>
      <dgm:t>
        <a:bodyPr/>
        <a:lstStyle/>
        <a:p>
          <a:endParaRPr lang="en-US"/>
        </a:p>
      </dgm:t>
    </dgm:pt>
    <dgm:pt modelId="{B2F3BCF9-C789-4E01-80B7-B03754334709}" type="sibTrans" cxnId="{56C650FD-A8F7-4916-81E9-6B8DE74FF5C1}">
      <dgm:prSet/>
      <dgm:spPr/>
      <dgm:t>
        <a:bodyPr/>
        <a:lstStyle/>
        <a:p>
          <a:endParaRPr lang="en-US"/>
        </a:p>
      </dgm:t>
    </dgm:pt>
    <dgm:pt modelId="{54AE669F-DBDF-43C1-9468-0645788405AE}">
      <dgm:prSet/>
      <dgm:spPr/>
      <dgm:t>
        <a:bodyPr/>
        <a:lstStyle/>
        <a:p>
          <a:r>
            <a:rPr lang="en-US"/>
            <a:t>Provisional</a:t>
          </a:r>
        </a:p>
      </dgm:t>
    </dgm:pt>
    <dgm:pt modelId="{EBDBFF26-D6D1-4BA0-8F71-3B8C87A23CD5}" type="parTrans" cxnId="{B77254E0-CD08-4709-919A-CA7B307252B7}">
      <dgm:prSet/>
      <dgm:spPr/>
      <dgm:t>
        <a:bodyPr/>
        <a:lstStyle/>
        <a:p>
          <a:endParaRPr lang="en-US"/>
        </a:p>
      </dgm:t>
    </dgm:pt>
    <dgm:pt modelId="{C8E09271-C22D-4C39-9AAD-D85CF886B244}" type="sibTrans" cxnId="{B77254E0-CD08-4709-919A-CA7B307252B7}">
      <dgm:prSet/>
      <dgm:spPr/>
      <dgm:t>
        <a:bodyPr/>
        <a:lstStyle/>
        <a:p>
          <a:endParaRPr lang="en-US"/>
        </a:p>
      </dgm:t>
    </dgm:pt>
    <dgm:pt modelId="{A25B3925-FB82-44FB-981E-04A2AC283BF8}">
      <dgm:prSet/>
      <dgm:spPr/>
      <dgm:t>
        <a:bodyPr/>
        <a:lstStyle/>
        <a:p>
          <a:r>
            <a:rPr lang="en-US"/>
            <a:t>Waiting List</a:t>
          </a:r>
        </a:p>
      </dgm:t>
    </dgm:pt>
    <dgm:pt modelId="{DB38D69A-3AC7-496D-A53A-BD100A14393E}" type="parTrans" cxnId="{BFE510E6-3C19-4C74-8CC7-F7DCB53C11ED}">
      <dgm:prSet/>
      <dgm:spPr/>
      <dgm:t>
        <a:bodyPr/>
        <a:lstStyle/>
        <a:p>
          <a:endParaRPr lang="en-US"/>
        </a:p>
      </dgm:t>
    </dgm:pt>
    <dgm:pt modelId="{49E0289F-D08F-4DE8-A73F-2C158E0E6D1D}" type="sibTrans" cxnId="{BFE510E6-3C19-4C74-8CC7-F7DCB53C11ED}">
      <dgm:prSet/>
      <dgm:spPr/>
      <dgm:t>
        <a:bodyPr/>
        <a:lstStyle/>
        <a:p>
          <a:endParaRPr lang="en-US"/>
        </a:p>
      </dgm:t>
    </dgm:pt>
    <dgm:pt modelId="{E47B22E7-D8AF-404C-84F9-35506B89C960}">
      <dgm:prSet/>
      <dgm:spPr/>
      <dgm:t>
        <a:bodyPr/>
        <a:lstStyle/>
        <a:p>
          <a:r>
            <a:rPr lang="en-US"/>
            <a:t>Rejection</a:t>
          </a:r>
        </a:p>
      </dgm:t>
    </dgm:pt>
    <dgm:pt modelId="{757CE013-BFD8-4671-858C-0AABAE1596BC}" type="parTrans" cxnId="{3BCC5CBE-E865-4431-A62C-3896CA5FD091}">
      <dgm:prSet/>
      <dgm:spPr/>
      <dgm:t>
        <a:bodyPr/>
        <a:lstStyle/>
        <a:p>
          <a:endParaRPr lang="en-US"/>
        </a:p>
      </dgm:t>
    </dgm:pt>
    <dgm:pt modelId="{CAB6A893-044D-4BED-AEB1-D07AB0C5BBA3}" type="sibTrans" cxnId="{3BCC5CBE-E865-4431-A62C-3896CA5FD091}">
      <dgm:prSet/>
      <dgm:spPr/>
      <dgm:t>
        <a:bodyPr/>
        <a:lstStyle/>
        <a:p>
          <a:endParaRPr lang="en-US"/>
        </a:p>
      </dgm:t>
    </dgm:pt>
    <dgm:pt modelId="{1010534D-4D5B-4762-A720-1BC8F6AF32A2}" type="pres">
      <dgm:prSet presAssocID="{C391D75F-2A88-4E77-8150-1A32FE284BFE}" presName="linear" presStyleCnt="0">
        <dgm:presLayoutVars>
          <dgm:dir/>
          <dgm:animLvl val="lvl"/>
          <dgm:resizeHandles val="exact"/>
        </dgm:presLayoutVars>
      </dgm:prSet>
      <dgm:spPr/>
    </dgm:pt>
    <dgm:pt modelId="{A888548D-7476-4126-B54E-9E8C52EF0976}" type="pres">
      <dgm:prSet presAssocID="{479A7BC2-E42B-49E9-8EFC-0AE91D702978}" presName="parentLin" presStyleCnt="0"/>
      <dgm:spPr/>
    </dgm:pt>
    <dgm:pt modelId="{6559D127-AF5E-4DC0-8574-876AFB027351}" type="pres">
      <dgm:prSet presAssocID="{479A7BC2-E42B-49E9-8EFC-0AE91D702978}" presName="parentLeftMargin" presStyleLbl="node1" presStyleIdx="0" presStyleCnt="2"/>
      <dgm:spPr/>
    </dgm:pt>
    <dgm:pt modelId="{756371CA-E55D-40FC-8ED6-010A15E47F1B}" type="pres">
      <dgm:prSet presAssocID="{479A7BC2-E42B-49E9-8EFC-0AE91D702978}" presName="parentText" presStyleLbl="node1" presStyleIdx="0" presStyleCnt="2">
        <dgm:presLayoutVars>
          <dgm:chMax val="0"/>
          <dgm:bulletEnabled val="1"/>
        </dgm:presLayoutVars>
      </dgm:prSet>
      <dgm:spPr/>
    </dgm:pt>
    <dgm:pt modelId="{1EC20E79-062F-4E78-93C2-FE010832A003}" type="pres">
      <dgm:prSet presAssocID="{479A7BC2-E42B-49E9-8EFC-0AE91D702978}" presName="negativeSpace" presStyleCnt="0"/>
      <dgm:spPr/>
    </dgm:pt>
    <dgm:pt modelId="{AFC4A0CD-8AE1-452D-B7A7-975F8F55BD67}" type="pres">
      <dgm:prSet presAssocID="{479A7BC2-E42B-49E9-8EFC-0AE91D702978}" presName="childText" presStyleLbl="conFgAcc1" presStyleIdx="0" presStyleCnt="2">
        <dgm:presLayoutVars>
          <dgm:bulletEnabled val="1"/>
        </dgm:presLayoutVars>
      </dgm:prSet>
      <dgm:spPr/>
    </dgm:pt>
    <dgm:pt modelId="{EFECB5E6-E80A-41B2-87B2-98410F262821}" type="pres">
      <dgm:prSet presAssocID="{CE13CB38-3031-41B4-953F-31A8B8BE251C}" presName="spaceBetweenRectangles" presStyleCnt="0"/>
      <dgm:spPr/>
    </dgm:pt>
    <dgm:pt modelId="{548DC50B-3D50-4074-B541-067AB1BAEABF}" type="pres">
      <dgm:prSet presAssocID="{B5D53EA7-14A3-49B6-BA08-9DBDD644C148}" presName="parentLin" presStyleCnt="0"/>
      <dgm:spPr/>
    </dgm:pt>
    <dgm:pt modelId="{1E802140-6267-4368-BDEF-C895267CFCD0}" type="pres">
      <dgm:prSet presAssocID="{B5D53EA7-14A3-49B6-BA08-9DBDD644C148}" presName="parentLeftMargin" presStyleLbl="node1" presStyleIdx="0" presStyleCnt="2"/>
      <dgm:spPr/>
    </dgm:pt>
    <dgm:pt modelId="{6147BB19-CC38-4D2B-AB79-9D3D615DD5EB}" type="pres">
      <dgm:prSet presAssocID="{B5D53EA7-14A3-49B6-BA08-9DBDD644C148}" presName="parentText" presStyleLbl="node1" presStyleIdx="1" presStyleCnt="2">
        <dgm:presLayoutVars>
          <dgm:chMax val="0"/>
          <dgm:bulletEnabled val="1"/>
        </dgm:presLayoutVars>
      </dgm:prSet>
      <dgm:spPr/>
    </dgm:pt>
    <dgm:pt modelId="{5412C8C1-9BB5-4216-89A3-4B2A3C4C47D2}" type="pres">
      <dgm:prSet presAssocID="{B5D53EA7-14A3-49B6-BA08-9DBDD644C148}" presName="negativeSpace" presStyleCnt="0"/>
      <dgm:spPr/>
    </dgm:pt>
    <dgm:pt modelId="{8E3350C8-03A5-4D10-B5F9-A753D5024AFC}" type="pres">
      <dgm:prSet presAssocID="{B5D53EA7-14A3-49B6-BA08-9DBDD644C148}" presName="childText" presStyleLbl="conFgAcc1" presStyleIdx="1" presStyleCnt="2">
        <dgm:presLayoutVars>
          <dgm:bulletEnabled val="1"/>
        </dgm:presLayoutVars>
      </dgm:prSet>
      <dgm:spPr/>
    </dgm:pt>
  </dgm:ptLst>
  <dgm:cxnLst>
    <dgm:cxn modelId="{78D7A201-FB32-491E-B825-D120AC6D7E20}" type="presOf" srcId="{D9911775-FC56-4E12-A46F-CC1B1AAE3DFE}" destId="{8E3350C8-03A5-4D10-B5F9-A753D5024AFC}" srcOrd="0" destOrd="0" presId="urn:microsoft.com/office/officeart/2005/8/layout/list1"/>
    <dgm:cxn modelId="{00069420-925F-4046-9E83-0B777BB661DF}" type="presOf" srcId="{E47B22E7-D8AF-404C-84F9-35506B89C960}" destId="{8E3350C8-03A5-4D10-B5F9-A753D5024AFC}" srcOrd="0" destOrd="3" presId="urn:microsoft.com/office/officeart/2005/8/layout/list1"/>
    <dgm:cxn modelId="{C1D40B26-379F-4231-B30C-2D011A652C31}" type="presOf" srcId="{54AE669F-DBDF-43C1-9468-0645788405AE}" destId="{8E3350C8-03A5-4D10-B5F9-A753D5024AFC}" srcOrd="0" destOrd="1" presId="urn:microsoft.com/office/officeart/2005/8/layout/list1"/>
    <dgm:cxn modelId="{CFA8342C-012E-4879-84C0-496B23A6364F}" type="presOf" srcId="{C391D75F-2A88-4E77-8150-1A32FE284BFE}" destId="{1010534D-4D5B-4762-A720-1BC8F6AF32A2}" srcOrd="0" destOrd="0" presId="urn:microsoft.com/office/officeart/2005/8/layout/list1"/>
    <dgm:cxn modelId="{68473B37-0CD3-4A99-AD7A-CD67BDF0E596}" type="presOf" srcId="{479A7BC2-E42B-49E9-8EFC-0AE91D702978}" destId="{756371CA-E55D-40FC-8ED6-010A15E47F1B}" srcOrd="1" destOrd="0" presId="urn:microsoft.com/office/officeart/2005/8/layout/list1"/>
    <dgm:cxn modelId="{5F19866B-361B-436F-8B49-239622B79CA3}" type="presOf" srcId="{A25B3925-FB82-44FB-981E-04A2AC283BF8}" destId="{8E3350C8-03A5-4D10-B5F9-A753D5024AFC}" srcOrd="0" destOrd="2" presId="urn:microsoft.com/office/officeart/2005/8/layout/list1"/>
    <dgm:cxn modelId="{C5D96F6F-1D3E-44BC-A4C6-CCF703585C71}" type="presOf" srcId="{479A7BC2-E42B-49E9-8EFC-0AE91D702978}" destId="{6559D127-AF5E-4DC0-8574-876AFB027351}" srcOrd="0" destOrd="0" presId="urn:microsoft.com/office/officeart/2005/8/layout/list1"/>
    <dgm:cxn modelId="{15CC966F-F04E-4A3C-90BB-C832DD165EB3}" type="presOf" srcId="{B5D53EA7-14A3-49B6-BA08-9DBDD644C148}" destId="{6147BB19-CC38-4D2B-AB79-9D3D615DD5EB}" srcOrd="1" destOrd="0" presId="urn:microsoft.com/office/officeart/2005/8/layout/list1"/>
    <dgm:cxn modelId="{21250A7A-036D-4D48-81E9-930B73D0234F}" type="presOf" srcId="{B5D53EA7-14A3-49B6-BA08-9DBDD644C148}" destId="{1E802140-6267-4368-BDEF-C895267CFCD0}" srcOrd="0" destOrd="0" presId="urn:microsoft.com/office/officeart/2005/8/layout/list1"/>
    <dgm:cxn modelId="{3BCC5CBE-E865-4431-A62C-3896CA5FD091}" srcId="{B5D53EA7-14A3-49B6-BA08-9DBDD644C148}" destId="{E47B22E7-D8AF-404C-84F9-35506B89C960}" srcOrd="3" destOrd="0" parTransId="{757CE013-BFD8-4671-858C-0AABAE1596BC}" sibTransId="{CAB6A893-044D-4BED-AEB1-D07AB0C5BBA3}"/>
    <dgm:cxn modelId="{B77254E0-CD08-4709-919A-CA7B307252B7}" srcId="{B5D53EA7-14A3-49B6-BA08-9DBDD644C148}" destId="{54AE669F-DBDF-43C1-9468-0645788405AE}" srcOrd="1" destOrd="0" parTransId="{EBDBFF26-D6D1-4BA0-8F71-3B8C87A23CD5}" sibTransId="{C8E09271-C22D-4C39-9AAD-D85CF886B244}"/>
    <dgm:cxn modelId="{FEA8E9E4-39D0-4047-93AC-27A8E4A34CE5}" srcId="{C391D75F-2A88-4E77-8150-1A32FE284BFE}" destId="{B5D53EA7-14A3-49B6-BA08-9DBDD644C148}" srcOrd="1" destOrd="0" parTransId="{F5E9ADF9-5FB6-436F-84ED-5996BB05EA31}" sibTransId="{58137068-2CA6-4130-9C7F-1AE5FC84C857}"/>
    <dgm:cxn modelId="{50CEC9E5-9E7D-48E7-8508-B37907BEA0EB}" srcId="{C391D75F-2A88-4E77-8150-1A32FE284BFE}" destId="{479A7BC2-E42B-49E9-8EFC-0AE91D702978}" srcOrd="0" destOrd="0" parTransId="{7C0E43A1-7C67-40B0-9C4B-B16343778792}" sibTransId="{CE13CB38-3031-41B4-953F-31A8B8BE251C}"/>
    <dgm:cxn modelId="{BFE510E6-3C19-4C74-8CC7-F7DCB53C11ED}" srcId="{B5D53EA7-14A3-49B6-BA08-9DBDD644C148}" destId="{A25B3925-FB82-44FB-981E-04A2AC283BF8}" srcOrd="2" destOrd="0" parTransId="{DB38D69A-3AC7-496D-A53A-BD100A14393E}" sibTransId="{49E0289F-D08F-4DE8-A73F-2C158E0E6D1D}"/>
    <dgm:cxn modelId="{56C650FD-A8F7-4916-81E9-6B8DE74FF5C1}" srcId="{B5D53EA7-14A3-49B6-BA08-9DBDD644C148}" destId="{D9911775-FC56-4E12-A46F-CC1B1AAE3DFE}" srcOrd="0" destOrd="0" parTransId="{075DCA10-1E36-4BD0-90CE-A97BF3560B2C}" sibTransId="{B2F3BCF9-C789-4E01-80B7-B03754334709}"/>
    <dgm:cxn modelId="{2C450E9C-4DA1-4E36-8DC6-D590D9D45EB3}" type="presParOf" srcId="{1010534D-4D5B-4762-A720-1BC8F6AF32A2}" destId="{A888548D-7476-4126-B54E-9E8C52EF0976}" srcOrd="0" destOrd="0" presId="urn:microsoft.com/office/officeart/2005/8/layout/list1"/>
    <dgm:cxn modelId="{A5B31865-5E18-4B69-BCA0-B2DEEF2F2613}" type="presParOf" srcId="{A888548D-7476-4126-B54E-9E8C52EF0976}" destId="{6559D127-AF5E-4DC0-8574-876AFB027351}" srcOrd="0" destOrd="0" presId="urn:microsoft.com/office/officeart/2005/8/layout/list1"/>
    <dgm:cxn modelId="{1E58E648-A595-4739-B4EC-2F6B3CD25442}" type="presParOf" srcId="{A888548D-7476-4126-B54E-9E8C52EF0976}" destId="{756371CA-E55D-40FC-8ED6-010A15E47F1B}" srcOrd="1" destOrd="0" presId="urn:microsoft.com/office/officeart/2005/8/layout/list1"/>
    <dgm:cxn modelId="{0FF4533D-70DC-4D4E-BE3F-CCA6E5D1B6A2}" type="presParOf" srcId="{1010534D-4D5B-4762-A720-1BC8F6AF32A2}" destId="{1EC20E79-062F-4E78-93C2-FE010832A003}" srcOrd="1" destOrd="0" presId="urn:microsoft.com/office/officeart/2005/8/layout/list1"/>
    <dgm:cxn modelId="{055AA140-99D4-44FB-8900-12105FC981F5}" type="presParOf" srcId="{1010534D-4D5B-4762-A720-1BC8F6AF32A2}" destId="{AFC4A0CD-8AE1-452D-B7A7-975F8F55BD67}" srcOrd="2" destOrd="0" presId="urn:microsoft.com/office/officeart/2005/8/layout/list1"/>
    <dgm:cxn modelId="{B8989423-CFDA-47F2-9283-C678BC51B424}" type="presParOf" srcId="{1010534D-4D5B-4762-A720-1BC8F6AF32A2}" destId="{EFECB5E6-E80A-41B2-87B2-98410F262821}" srcOrd="3" destOrd="0" presId="urn:microsoft.com/office/officeart/2005/8/layout/list1"/>
    <dgm:cxn modelId="{73E2D0F8-B362-4CB1-B86F-315FC6E41C3C}" type="presParOf" srcId="{1010534D-4D5B-4762-A720-1BC8F6AF32A2}" destId="{548DC50B-3D50-4074-B541-067AB1BAEABF}" srcOrd="4" destOrd="0" presId="urn:microsoft.com/office/officeart/2005/8/layout/list1"/>
    <dgm:cxn modelId="{408D9E53-916A-47C8-B2CD-9445F965DDC6}" type="presParOf" srcId="{548DC50B-3D50-4074-B541-067AB1BAEABF}" destId="{1E802140-6267-4368-BDEF-C895267CFCD0}" srcOrd="0" destOrd="0" presId="urn:microsoft.com/office/officeart/2005/8/layout/list1"/>
    <dgm:cxn modelId="{F2AEB52A-073F-4B13-BA7B-3A80015F27C1}" type="presParOf" srcId="{548DC50B-3D50-4074-B541-067AB1BAEABF}" destId="{6147BB19-CC38-4D2B-AB79-9D3D615DD5EB}" srcOrd="1" destOrd="0" presId="urn:microsoft.com/office/officeart/2005/8/layout/list1"/>
    <dgm:cxn modelId="{8D467FEF-AA68-4A92-985E-038A02FF0E5F}" type="presParOf" srcId="{1010534D-4D5B-4762-A720-1BC8F6AF32A2}" destId="{5412C8C1-9BB5-4216-89A3-4B2A3C4C47D2}" srcOrd="5" destOrd="0" presId="urn:microsoft.com/office/officeart/2005/8/layout/list1"/>
    <dgm:cxn modelId="{466B0D35-2F04-40CC-8204-16E0294B7779}" type="presParOf" srcId="{1010534D-4D5B-4762-A720-1BC8F6AF32A2}" destId="{8E3350C8-03A5-4D10-B5F9-A753D5024AFC}"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1D532B52-832D-4365-A6A4-F25728352934}"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0B16D945-E6DA-4885-9423-D1A2D92FBE49}">
      <dgm:prSet/>
      <dgm:spPr/>
      <dgm:t>
        <a:bodyPr/>
        <a:lstStyle/>
        <a:p>
          <a:r>
            <a:rPr lang="en-US"/>
            <a:t>Once accepted into the OTD Program, students who have previously taken graduate courses at CSU or at universities other than CSU can petition to have the courses accepted to meet the OTD elective requirement, if the credits have been “earned at an accredited graduate college or university and not utilized to fulfill a requirement for any other degree”.  </a:t>
          </a:r>
        </a:p>
      </dgm:t>
    </dgm:pt>
    <dgm:pt modelId="{2F44E28E-E990-4B44-9D10-8EA3C3FD67CF}" type="parTrans" cxnId="{4D1703F8-5C62-4FBD-A948-42A54B4938FC}">
      <dgm:prSet/>
      <dgm:spPr/>
      <dgm:t>
        <a:bodyPr/>
        <a:lstStyle/>
        <a:p>
          <a:endParaRPr lang="en-US"/>
        </a:p>
      </dgm:t>
    </dgm:pt>
    <dgm:pt modelId="{6009B059-8518-4B2C-A669-7C693FD52575}" type="sibTrans" cxnId="{4D1703F8-5C62-4FBD-A948-42A54B4938FC}">
      <dgm:prSet/>
      <dgm:spPr/>
      <dgm:t>
        <a:bodyPr/>
        <a:lstStyle/>
        <a:p>
          <a:endParaRPr lang="en-US"/>
        </a:p>
      </dgm:t>
    </dgm:pt>
    <dgm:pt modelId="{56BB523B-6136-41B3-80F0-17FBB25C88DE}">
      <dgm:prSet/>
      <dgm:spPr/>
      <dgm:t>
        <a:bodyPr/>
        <a:lstStyle/>
        <a:p>
          <a:r>
            <a:rPr lang="en-US"/>
            <a:t>These credits must carry a letter grade of a B or higher, and all elective credits must be within the six-year statute of limitations imposed by the CSU Graduate College.  </a:t>
          </a:r>
        </a:p>
      </dgm:t>
    </dgm:pt>
    <dgm:pt modelId="{C4F79699-BD02-451E-B276-D602E7D58727}" type="parTrans" cxnId="{41E3A8F6-4465-4464-91B4-221860D02629}">
      <dgm:prSet/>
      <dgm:spPr/>
      <dgm:t>
        <a:bodyPr/>
        <a:lstStyle/>
        <a:p>
          <a:endParaRPr lang="en-US"/>
        </a:p>
      </dgm:t>
    </dgm:pt>
    <dgm:pt modelId="{05C28730-88C3-4AFE-86FE-F89FD6B36EBE}" type="sibTrans" cxnId="{41E3A8F6-4465-4464-91B4-221860D02629}">
      <dgm:prSet/>
      <dgm:spPr/>
      <dgm:t>
        <a:bodyPr/>
        <a:lstStyle/>
        <a:p>
          <a:endParaRPr lang="en-US"/>
        </a:p>
      </dgm:t>
    </dgm:pt>
    <dgm:pt modelId="{332DF948-A9D8-4031-86E3-451B2AC3CC2A}">
      <dgm:prSet/>
      <dgm:spPr/>
      <dgm:t>
        <a:bodyPr/>
        <a:lstStyle/>
        <a:p>
          <a:r>
            <a:rPr lang="en-US"/>
            <a:t>Prior course work needs to provide students with in-depth knowledge that will be relevant to practice and their doctoral capstone</a:t>
          </a:r>
        </a:p>
      </dgm:t>
    </dgm:pt>
    <dgm:pt modelId="{3D7D7F6B-70CD-4B75-9654-341B5DEC6570}" type="parTrans" cxnId="{CBC06FE8-C011-4D42-B272-8B481F161EC2}">
      <dgm:prSet/>
      <dgm:spPr/>
      <dgm:t>
        <a:bodyPr/>
        <a:lstStyle/>
        <a:p>
          <a:endParaRPr lang="en-US"/>
        </a:p>
      </dgm:t>
    </dgm:pt>
    <dgm:pt modelId="{039135A3-3717-4825-9B70-BF671F303EE5}" type="sibTrans" cxnId="{CBC06FE8-C011-4D42-B272-8B481F161EC2}">
      <dgm:prSet/>
      <dgm:spPr/>
      <dgm:t>
        <a:bodyPr/>
        <a:lstStyle/>
        <a:p>
          <a:endParaRPr lang="en-US"/>
        </a:p>
      </dgm:t>
    </dgm:pt>
    <dgm:pt modelId="{25CADED3-E4A2-4B70-A80D-E20A80CD3342}" type="pres">
      <dgm:prSet presAssocID="{1D532B52-832D-4365-A6A4-F25728352934}" presName="linear" presStyleCnt="0">
        <dgm:presLayoutVars>
          <dgm:animLvl val="lvl"/>
          <dgm:resizeHandles val="exact"/>
        </dgm:presLayoutVars>
      </dgm:prSet>
      <dgm:spPr/>
    </dgm:pt>
    <dgm:pt modelId="{6A858EC4-5CE4-4CCE-A361-81D1E43ECB32}" type="pres">
      <dgm:prSet presAssocID="{0B16D945-E6DA-4885-9423-D1A2D92FBE49}" presName="parentText" presStyleLbl="node1" presStyleIdx="0" presStyleCnt="3">
        <dgm:presLayoutVars>
          <dgm:chMax val="0"/>
          <dgm:bulletEnabled val="1"/>
        </dgm:presLayoutVars>
      </dgm:prSet>
      <dgm:spPr/>
    </dgm:pt>
    <dgm:pt modelId="{24CF25F2-3877-4B42-82EB-76FA5165C79B}" type="pres">
      <dgm:prSet presAssocID="{6009B059-8518-4B2C-A669-7C693FD52575}" presName="spacer" presStyleCnt="0"/>
      <dgm:spPr/>
    </dgm:pt>
    <dgm:pt modelId="{08058896-78DF-406C-AF69-5409C95951B7}" type="pres">
      <dgm:prSet presAssocID="{56BB523B-6136-41B3-80F0-17FBB25C88DE}" presName="parentText" presStyleLbl="node1" presStyleIdx="1" presStyleCnt="3">
        <dgm:presLayoutVars>
          <dgm:chMax val="0"/>
          <dgm:bulletEnabled val="1"/>
        </dgm:presLayoutVars>
      </dgm:prSet>
      <dgm:spPr/>
    </dgm:pt>
    <dgm:pt modelId="{7123E4B1-139F-456A-A896-C897CFE0AFEC}" type="pres">
      <dgm:prSet presAssocID="{05C28730-88C3-4AFE-86FE-F89FD6B36EBE}" presName="spacer" presStyleCnt="0"/>
      <dgm:spPr/>
    </dgm:pt>
    <dgm:pt modelId="{B4FC1D14-7064-478C-9D3C-E71F4BA74AA9}" type="pres">
      <dgm:prSet presAssocID="{332DF948-A9D8-4031-86E3-451B2AC3CC2A}" presName="parentText" presStyleLbl="node1" presStyleIdx="2" presStyleCnt="3">
        <dgm:presLayoutVars>
          <dgm:chMax val="0"/>
          <dgm:bulletEnabled val="1"/>
        </dgm:presLayoutVars>
      </dgm:prSet>
      <dgm:spPr/>
    </dgm:pt>
  </dgm:ptLst>
  <dgm:cxnLst>
    <dgm:cxn modelId="{3848A415-D465-4671-94D1-EF878B2B0A62}" type="presOf" srcId="{1D532B52-832D-4365-A6A4-F25728352934}" destId="{25CADED3-E4A2-4B70-A80D-E20A80CD3342}" srcOrd="0" destOrd="0" presId="urn:microsoft.com/office/officeart/2005/8/layout/vList2"/>
    <dgm:cxn modelId="{2D37623C-117E-4AD7-A4F0-0096EC3B3938}" type="presOf" srcId="{56BB523B-6136-41B3-80F0-17FBB25C88DE}" destId="{08058896-78DF-406C-AF69-5409C95951B7}" srcOrd="0" destOrd="0" presId="urn:microsoft.com/office/officeart/2005/8/layout/vList2"/>
    <dgm:cxn modelId="{77BC5D5D-5F3A-45F6-AD2D-48E4BF856D9A}" type="presOf" srcId="{332DF948-A9D8-4031-86E3-451B2AC3CC2A}" destId="{B4FC1D14-7064-478C-9D3C-E71F4BA74AA9}" srcOrd="0" destOrd="0" presId="urn:microsoft.com/office/officeart/2005/8/layout/vList2"/>
    <dgm:cxn modelId="{F20D2670-B826-4A24-A91A-CFA774B5C579}" type="presOf" srcId="{0B16D945-E6DA-4885-9423-D1A2D92FBE49}" destId="{6A858EC4-5CE4-4CCE-A361-81D1E43ECB32}" srcOrd="0" destOrd="0" presId="urn:microsoft.com/office/officeart/2005/8/layout/vList2"/>
    <dgm:cxn modelId="{CBC06FE8-C011-4D42-B272-8B481F161EC2}" srcId="{1D532B52-832D-4365-A6A4-F25728352934}" destId="{332DF948-A9D8-4031-86E3-451B2AC3CC2A}" srcOrd="2" destOrd="0" parTransId="{3D7D7F6B-70CD-4B75-9654-341B5DEC6570}" sibTransId="{039135A3-3717-4825-9B70-BF671F303EE5}"/>
    <dgm:cxn modelId="{41E3A8F6-4465-4464-91B4-221860D02629}" srcId="{1D532B52-832D-4365-A6A4-F25728352934}" destId="{56BB523B-6136-41B3-80F0-17FBB25C88DE}" srcOrd="1" destOrd="0" parTransId="{C4F79699-BD02-451E-B276-D602E7D58727}" sibTransId="{05C28730-88C3-4AFE-86FE-F89FD6B36EBE}"/>
    <dgm:cxn modelId="{4D1703F8-5C62-4FBD-A948-42A54B4938FC}" srcId="{1D532B52-832D-4365-A6A4-F25728352934}" destId="{0B16D945-E6DA-4885-9423-D1A2D92FBE49}" srcOrd="0" destOrd="0" parTransId="{2F44E28E-E990-4B44-9D10-8EA3C3FD67CF}" sibTransId="{6009B059-8518-4B2C-A669-7C693FD52575}"/>
    <dgm:cxn modelId="{4FA247C4-94DB-406D-80E6-2E428195BEA1}" type="presParOf" srcId="{25CADED3-E4A2-4B70-A80D-E20A80CD3342}" destId="{6A858EC4-5CE4-4CCE-A361-81D1E43ECB32}" srcOrd="0" destOrd="0" presId="urn:microsoft.com/office/officeart/2005/8/layout/vList2"/>
    <dgm:cxn modelId="{07464B63-0228-4476-B134-E09E001EA1CA}" type="presParOf" srcId="{25CADED3-E4A2-4B70-A80D-E20A80CD3342}" destId="{24CF25F2-3877-4B42-82EB-76FA5165C79B}" srcOrd="1" destOrd="0" presId="urn:microsoft.com/office/officeart/2005/8/layout/vList2"/>
    <dgm:cxn modelId="{14BD1F1E-73A7-44A2-9DB2-C72E7ED2A98E}" type="presParOf" srcId="{25CADED3-E4A2-4B70-A80D-E20A80CD3342}" destId="{08058896-78DF-406C-AF69-5409C95951B7}" srcOrd="2" destOrd="0" presId="urn:microsoft.com/office/officeart/2005/8/layout/vList2"/>
    <dgm:cxn modelId="{FDDEC1A3-6A95-40F0-AFD4-B4CBDF466A95}" type="presParOf" srcId="{25CADED3-E4A2-4B70-A80D-E20A80CD3342}" destId="{7123E4B1-139F-456A-A896-C897CFE0AFEC}" srcOrd="3" destOrd="0" presId="urn:microsoft.com/office/officeart/2005/8/layout/vList2"/>
    <dgm:cxn modelId="{A24B4CBC-13A2-4487-8EF0-DD2B2D6B0B94}" type="presParOf" srcId="{25CADED3-E4A2-4B70-A80D-E20A80CD3342}" destId="{B4FC1D14-7064-478C-9D3C-E71F4BA74AA9}"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F6F9B3EC-2A93-4CD6-A956-2FA0B8D398BF}" type="doc">
      <dgm:prSet loTypeId="urn:microsoft.com/office/officeart/2018/5/layout/IconCircleLabelList" loCatId="icon" qsTypeId="urn:microsoft.com/office/officeart/2005/8/quickstyle/simple1" qsCatId="simple" csTypeId="urn:microsoft.com/office/officeart/2005/8/colors/accent1_2" csCatId="accent1" phldr="1"/>
      <dgm:spPr/>
      <dgm:t>
        <a:bodyPr/>
        <a:lstStyle/>
        <a:p>
          <a:endParaRPr lang="en-US"/>
        </a:p>
      </dgm:t>
    </dgm:pt>
    <dgm:pt modelId="{8947AE11-2437-48CF-A5AE-0272005DD5D9}">
      <dgm:prSet/>
      <dgm:spPr/>
      <dgm:t>
        <a:bodyPr/>
        <a:lstStyle/>
        <a:p>
          <a:pPr>
            <a:lnSpc>
              <a:spcPct val="100000"/>
            </a:lnSpc>
            <a:defRPr cap="all"/>
          </a:pPr>
          <a:r>
            <a:rPr lang="en-US" dirty="0"/>
            <a:t>Tuition</a:t>
          </a:r>
        </a:p>
      </dgm:t>
    </dgm:pt>
    <dgm:pt modelId="{44D8247A-FDDD-47DC-A16C-39AF89B32298}" type="parTrans" cxnId="{1FB0B466-4BB7-4734-B248-9C052454C462}">
      <dgm:prSet/>
      <dgm:spPr/>
      <dgm:t>
        <a:bodyPr/>
        <a:lstStyle/>
        <a:p>
          <a:endParaRPr lang="en-US"/>
        </a:p>
      </dgm:t>
    </dgm:pt>
    <dgm:pt modelId="{6C1F3C8C-ABC7-44B8-8995-E758C24A7415}" type="sibTrans" cxnId="{1FB0B466-4BB7-4734-B248-9C052454C462}">
      <dgm:prSet/>
      <dgm:spPr/>
      <dgm:t>
        <a:bodyPr/>
        <a:lstStyle/>
        <a:p>
          <a:endParaRPr lang="en-US"/>
        </a:p>
      </dgm:t>
    </dgm:pt>
    <dgm:pt modelId="{1228FEC9-AAF7-4263-9266-617D465ACE85}">
      <dgm:prSet/>
      <dgm:spPr/>
      <dgm:t>
        <a:bodyPr/>
        <a:lstStyle/>
        <a:p>
          <a:pPr>
            <a:lnSpc>
              <a:spcPct val="100000"/>
            </a:lnSpc>
            <a:defRPr cap="all"/>
          </a:pPr>
          <a:r>
            <a:rPr lang="en-US" dirty="0"/>
            <a:t>Lab Fees</a:t>
          </a:r>
        </a:p>
      </dgm:t>
    </dgm:pt>
    <dgm:pt modelId="{6B276B57-E710-4422-8B08-850C1047918A}" type="parTrans" cxnId="{06AD928F-D15E-4F49-AD61-E6BAEA73834C}">
      <dgm:prSet/>
      <dgm:spPr/>
      <dgm:t>
        <a:bodyPr/>
        <a:lstStyle/>
        <a:p>
          <a:endParaRPr lang="en-US"/>
        </a:p>
      </dgm:t>
    </dgm:pt>
    <dgm:pt modelId="{4214A1EA-8BEB-4998-9242-E1C3743E000F}" type="sibTrans" cxnId="{06AD928F-D15E-4F49-AD61-E6BAEA73834C}">
      <dgm:prSet/>
      <dgm:spPr/>
      <dgm:t>
        <a:bodyPr/>
        <a:lstStyle/>
        <a:p>
          <a:endParaRPr lang="en-US"/>
        </a:p>
      </dgm:t>
    </dgm:pt>
    <dgm:pt modelId="{50E7D9EF-6E00-4F85-B99E-4CA02DCD23EB}">
      <dgm:prSet/>
      <dgm:spPr/>
      <dgm:t>
        <a:bodyPr/>
        <a:lstStyle/>
        <a:p>
          <a:pPr>
            <a:lnSpc>
              <a:spcPct val="100000"/>
            </a:lnSpc>
            <a:defRPr cap="all"/>
          </a:pPr>
          <a:r>
            <a:rPr lang="en-US" dirty="0"/>
            <a:t>Books and supplies</a:t>
          </a:r>
        </a:p>
      </dgm:t>
    </dgm:pt>
    <dgm:pt modelId="{E59B32F7-57E9-47C9-A7BB-D6F403EBC28F}" type="parTrans" cxnId="{068CFB29-DB94-48AE-B4F3-1E1E6F41B51A}">
      <dgm:prSet/>
      <dgm:spPr/>
      <dgm:t>
        <a:bodyPr/>
        <a:lstStyle/>
        <a:p>
          <a:endParaRPr lang="en-US"/>
        </a:p>
      </dgm:t>
    </dgm:pt>
    <dgm:pt modelId="{A870CB2A-898C-4587-AF44-B33DF57ADB24}" type="sibTrans" cxnId="{068CFB29-DB94-48AE-B4F3-1E1E6F41B51A}">
      <dgm:prSet/>
      <dgm:spPr/>
      <dgm:t>
        <a:bodyPr/>
        <a:lstStyle/>
        <a:p>
          <a:endParaRPr lang="en-US"/>
        </a:p>
      </dgm:t>
    </dgm:pt>
    <dgm:pt modelId="{640E8715-4C4E-4871-BACB-59B9B4902571}">
      <dgm:prSet/>
      <dgm:spPr/>
      <dgm:t>
        <a:bodyPr/>
        <a:lstStyle/>
        <a:p>
          <a:pPr>
            <a:lnSpc>
              <a:spcPct val="100000"/>
            </a:lnSpc>
            <a:defRPr cap="all"/>
          </a:pPr>
          <a:r>
            <a:rPr lang="en-US"/>
            <a:t>Fieldwork cost</a:t>
          </a:r>
        </a:p>
      </dgm:t>
    </dgm:pt>
    <dgm:pt modelId="{6E331D1A-E38D-4E71-9635-1517B67FEE8A}" type="parTrans" cxnId="{83C7DA55-6637-4558-AB7A-E8E9D6584D21}">
      <dgm:prSet/>
      <dgm:spPr/>
      <dgm:t>
        <a:bodyPr/>
        <a:lstStyle/>
        <a:p>
          <a:endParaRPr lang="en-US"/>
        </a:p>
      </dgm:t>
    </dgm:pt>
    <dgm:pt modelId="{C73BD7F6-18F2-4DD6-BBB2-18618DEA5A32}" type="sibTrans" cxnId="{83C7DA55-6637-4558-AB7A-E8E9D6584D21}">
      <dgm:prSet/>
      <dgm:spPr/>
      <dgm:t>
        <a:bodyPr/>
        <a:lstStyle/>
        <a:p>
          <a:endParaRPr lang="en-US"/>
        </a:p>
      </dgm:t>
    </dgm:pt>
    <dgm:pt modelId="{489510EE-6190-4AB5-BC2D-6B057DF42996}">
      <dgm:prSet/>
      <dgm:spPr/>
      <dgm:t>
        <a:bodyPr/>
        <a:lstStyle/>
        <a:p>
          <a:pPr>
            <a:lnSpc>
              <a:spcPct val="100000"/>
            </a:lnSpc>
            <a:defRPr cap="all"/>
          </a:pPr>
          <a:r>
            <a:rPr lang="en-US"/>
            <a:t>Graduate Assistantships</a:t>
          </a:r>
        </a:p>
      </dgm:t>
    </dgm:pt>
    <dgm:pt modelId="{008E0986-1637-45FD-B34D-E8BC20A5615C}" type="parTrans" cxnId="{6ED294C5-B282-473C-92B9-C9A7955BD4AF}">
      <dgm:prSet/>
      <dgm:spPr/>
      <dgm:t>
        <a:bodyPr/>
        <a:lstStyle/>
        <a:p>
          <a:endParaRPr lang="en-US"/>
        </a:p>
      </dgm:t>
    </dgm:pt>
    <dgm:pt modelId="{47AFBADE-8B0A-4DA8-8734-18CAAB466431}" type="sibTrans" cxnId="{6ED294C5-B282-473C-92B9-C9A7955BD4AF}">
      <dgm:prSet/>
      <dgm:spPr/>
      <dgm:t>
        <a:bodyPr/>
        <a:lstStyle/>
        <a:p>
          <a:endParaRPr lang="en-US"/>
        </a:p>
      </dgm:t>
    </dgm:pt>
    <dgm:pt modelId="{339AF20C-D1F7-42BD-926D-B97D35E5358B}">
      <dgm:prSet/>
      <dgm:spPr/>
      <dgm:t>
        <a:bodyPr/>
        <a:lstStyle/>
        <a:p>
          <a:pPr>
            <a:lnSpc>
              <a:spcPct val="100000"/>
            </a:lnSpc>
            <a:defRPr cap="all"/>
          </a:pPr>
          <a:r>
            <a:rPr lang="en-US" dirty="0"/>
            <a:t>Scholarships</a:t>
          </a:r>
          <a:endParaRPr lang="en-US" dirty="0">
            <a:solidFill>
              <a:schemeClr val="accent1">
                <a:lumMod val="60000"/>
                <a:lumOff val="40000"/>
              </a:schemeClr>
            </a:solidFill>
          </a:endParaRPr>
        </a:p>
      </dgm:t>
    </dgm:pt>
    <dgm:pt modelId="{F9C69C45-6FC7-4481-8C0B-56E7B2C89339}" type="parTrans" cxnId="{3BCE92A3-2269-4C27-B4DC-799D8D234F50}">
      <dgm:prSet/>
      <dgm:spPr/>
      <dgm:t>
        <a:bodyPr/>
        <a:lstStyle/>
        <a:p>
          <a:endParaRPr lang="en-US"/>
        </a:p>
      </dgm:t>
    </dgm:pt>
    <dgm:pt modelId="{19C81D0B-12CF-41A0-B98D-ED37A06AB406}" type="sibTrans" cxnId="{3BCE92A3-2269-4C27-B4DC-799D8D234F50}">
      <dgm:prSet/>
      <dgm:spPr/>
      <dgm:t>
        <a:bodyPr/>
        <a:lstStyle/>
        <a:p>
          <a:endParaRPr lang="en-US"/>
        </a:p>
      </dgm:t>
    </dgm:pt>
    <dgm:pt modelId="{217F786E-E596-4B05-AB06-4DF8F34954C9}" type="pres">
      <dgm:prSet presAssocID="{F6F9B3EC-2A93-4CD6-A956-2FA0B8D398BF}" presName="root" presStyleCnt="0">
        <dgm:presLayoutVars>
          <dgm:dir/>
          <dgm:resizeHandles val="exact"/>
        </dgm:presLayoutVars>
      </dgm:prSet>
      <dgm:spPr/>
    </dgm:pt>
    <dgm:pt modelId="{4EE03164-1C4D-4999-9C88-AC407BEAFD05}" type="pres">
      <dgm:prSet presAssocID="{8947AE11-2437-48CF-A5AE-0272005DD5D9}" presName="compNode" presStyleCnt="0"/>
      <dgm:spPr/>
    </dgm:pt>
    <dgm:pt modelId="{050B5ECC-C1E3-4FEB-90C3-2B91BB8B86DD}" type="pres">
      <dgm:prSet presAssocID="{8947AE11-2437-48CF-A5AE-0272005DD5D9}" presName="iconBgRect" presStyleLbl="bgShp" presStyleIdx="0" presStyleCnt="6"/>
      <dgm:spPr/>
    </dgm:pt>
    <dgm:pt modelId="{26D1BDC0-D97F-4A77-9262-5AA62CBA18C6}" type="pres">
      <dgm:prSet presAssocID="{8947AE11-2437-48CF-A5AE-0272005DD5D9}"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Diploma Roll"/>
        </a:ext>
      </dgm:extLst>
    </dgm:pt>
    <dgm:pt modelId="{05133863-B6EE-45C8-ABFD-1BD7EC16AA41}" type="pres">
      <dgm:prSet presAssocID="{8947AE11-2437-48CF-A5AE-0272005DD5D9}" presName="spaceRect" presStyleCnt="0"/>
      <dgm:spPr/>
    </dgm:pt>
    <dgm:pt modelId="{451AF17D-439E-4491-921A-79ED5B0F385D}" type="pres">
      <dgm:prSet presAssocID="{8947AE11-2437-48CF-A5AE-0272005DD5D9}" presName="textRect" presStyleLbl="revTx" presStyleIdx="0" presStyleCnt="6">
        <dgm:presLayoutVars>
          <dgm:chMax val="1"/>
          <dgm:chPref val="1"/>
        </dgm:presLayoutVars>
      </dgm:prSet>
      <dgm:spPr/>
    </dgm:pt>
    <dgm:pt modelId="{C8BA45DC-A7DA-4382-8AA9-5BF78C45CC39}" type="pres">
      <dgm:prSet presAssocID="{6C1F3C8C-ABC7-44B8-8995-E758C24A7415}" presName="sibTrans" presStyleCnt="0"/>
      <dgm:spPr/>
    </dgm:pt>
    <dgm:pt modelId="{F058B1B5-1B7D-4D24-B033-80CDB3B776AF}" type="pres">
      <dgm:prSet presAssocID="{1228FEC9-AAF7-4263-9266-617D465ACE85}" presName="compNode" presStyleCnt="0"/>
      <dgm:spPr/>
    </dgm:pt>
    <dgm:pt modelId="{EADFE3CC-605C-41F1-A09A-71DD12002290}" type="pres">
      <dgm:prSet presAssocID="{1228FEC9-AAF7-4263-9266-617D465ACE85}" presName="iconBgRect" presStyleLbl="bgShp" presStyleIdx="1" presStyleCnt="6"/>
      <dgm:spPr/>
    </dgm:pt>
    <dgm:pt modelId="{CABA8ABC-244A-4EED-8D6C-965DEF0AC7B4}" type="pres">
      <dgm:prSet presAssocID="{1228FEC9-AAF7-4263-9266-617D465ACE85}"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Money"/>
        </a:ext>
      </dgm:extLst>
    </dgm:pt>
    <dgm:pt modelId="{81168E7D-B7FF-4DF1-83EF-8CF1CD25CCB4}" type="pres">
      <dgm:prSet presAssocID="{1228FEC9-AAF7-4263-9266-617D465ACE85}" presName="spaceRect" presStyleCnt="0"/>
      <dgm:spPr/>
    </dgm:pt>
    <dgm:pt modelId="{480DD33A-5B71-4AE6-9A48-D9A0C29D409D}" type="pres">
      <dgm:prSet presAssocID="{1228FEC9-AAF7-4263-9266-617D465ACE85}" presName="textRect" presStyleLbl="revTx" presStyleIdx="1" presStyleCnt="6">
        <dgm:presLayoutVars>
          <dgm:chMax val="1"/>
          <dgm:chPref val="1"/>
        </dgm:presLayoutVars>
      </dgm:prSet>
      <dgm:spPr/>
    </dgm:pt>
    <dgm:pt modelId="{8C8E5A27-81CB-41D9-AFC3-7FA1C2C75210}" type="pres">
      <dgm:prSet presAssocID="{4214A1EA-8BEB-4998-9242-E1C3743E000F}" presName="sibTrans" presStyleCnt="0"/>
      <dgm:spPr/>
    </dgm:pt>
    <dgm:pt modelId="{CFFB124F-F3F9-49FC-B218-98EA386BC94D}" type="pres">
      <dgm:prSet presAssocID="{50E7D9EF-6E00-4F85-B99E-4CA02DCD23EB}" presName="compNode" presStyleCnt="0"/>
      <dgm:spPr/>
    </dgm:pt>
    <dgm:pt modelId="{06DB5CAB-FEC0-4943-B0D2-290C7768AEB2}" type="pres">
      <dgm:prSet presAssocID="{50E7D9EF-6E00-4F85-B99E-4CA02DCD23EB}" presName="iconBgRect" presStyleLbl="bgShp" presStyleIdx="2" presStyleCnt="6"/>
      <dgm:spPr/>
    </dgm:pt>
    <dgm:pt modelId="{440AE036-A5BC-493A-84CA-71F42ABBE0F7}" type="pres">
      <dgm:prSet presAssocID="{50E7D9EF-6E00-4F85-B99E-4CA02DCD23EB}"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Books"/>
        </a:ext>
      </dgm:extLst>
    </dgm:pt>
    <dgm:pt modelId="{5F019A51-04B5-4C39-9597-240DB29B2BD3}" type="pres">
      <dgm:prSet presAssocID="{50E7D9EF-6E00-4F85-B99E-4CA02DCD23EB}" presName="spaceRect" presStyleCnt="0"/>
      <dgm:spPr/>
    </dgm:pt>
    <dgm:pt modelId="{EBA05C39-9CC3-4C9B-9ED3-82738A7B18CE}" type="pres">
      <dgm:prSet presAssocID="{50E7D9EF-6E00-4F85-B99E-4CA02DCD23EB}" presName="textRect" presStyleLbl="revTx" presStyleIdx="2" presStyleCnt="6">
        <dgm:presLayoutVars>
          <dgm:chMax val="1"/>
          <dgm:chPref val="1"/>
        </dgm:presLayoutVars>
      </dgm:prSet>
      <dgm:spPr/>
    </dgm:pt>
    <dgm:pt modelId="{54E1A5D1-32F0-454D-B8A6-4AAF68C10E4B}" type="pres">
      <dgm:prSet presAssocID="{A870CB2A-898C-4587-AF44-B33DF57ADB24}" presName="sibTrans" presStyleCnt="0"/>
      <dgm:spPr/>
    </dgm:pt>
    <dgm:pt modelId="{3B7BAFBE-B823-4E77-BCC7-CF2222C5B277}" type="pres">
      <dgm:prSet presAssocID="{640E8715-4C4E-4871-BACB-59B9B4902571}" presName="compNode" presStyleCnt="0"/>
      <dgm:spPr/>
    </dgm:pt>
    <dgm:pt modelId="{F3F08650-F441-4B91-BECE-4C48ADA14E9A}" type="pres">
      <dgm:prSet presAssocID="{640E8715-4C4E-4871-BACB-59B9B4902571}" presName="iconBgRect" presStyleLbl="bgShp" presStyleIdx="3" presStyleCnt="6"/>
      <dgm:spPr/>
    </dgm:pt>
    <dgm:pt modelId="{D7BDD1E7-41FE-4AC1-9D9D-22879FC3FF6E}" type="pres">
      <dgm:prSet presAssocID="{640E8715-4C4E-4871-BACB-59B9B4902571}"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Coins"/>
        </a:ext>
      </dgm:extLst>
    </dgm:pt>
    <dgm:pt modelId="{3C5F2ABC-1D7E-4AC8-A165-74D6F84EA608}" type="pres">
      <dgm:prSet presAssocID="{640E8715-4C4E-4871-BACB-59B9B4902571}" presName="spaceRect" presStyleCnt="0"/>
      <dgm:spPr/>
    </dgm:pt>
    <dgm:pt modelId="{693A677A-14E1-44A9-98DD-1E5E4977EFED}" type="pres">
      <dgm:prSet presAssocID="{640E8715-4C4E-4871-BACB-59B9B4902571}" presName="textRect" presStyleLbl="revTx" presStyleIdx="3" presStyleCnt="6">
        <dgm:presLayoutVars>
          <dgm:chMax val="1"/>
          <dgm:chPref val="1"/>
        </dgm:presLayoutVars>
      </dgm:prSet>
      <dgm:spPr/>
    </dgm:pt>
    <dgm:pt modelId="{DAFFB493-31E6-4472-8948-BDC4D3940608}" type="pres">
      <dgm:prSet presAssocID="{C73BD7F6-18F2-4DD6-BBB2-18618DEA5A32}" presName="sibTrans" presStyleCnt="0"/>
      <dgm:spPr/>
    </dgm:pt>
    <dgm:pt modelId="{6BB114A6-FBC0-4E16-BD3D-8AE13D127DD1}" type="pres">
      <dgm:prSet presAssocID="{489510EE-6190-4AB5-BC2D-6B057DF42996}" presName="compNode" presStyleCnt="0"/>
      <dgm:spPr/>
    </dgm:pt>
    <dgm:pt modelId="{34BFAB4D-6D8C-47DE-B3F3-E9265EED4052}" type="pres">
      <dgm:prSet presAssocID="{489510EE-6190-4AB5-BC2D-6B057DF42996}" presName="iconBgRect" presStyleLbl="bgShp" presStyleIdx="4" presStyleCnt="6"/>
      <dgm:spPr/>
    </dgm:pt>
    <dgm:pt modelId="{CCC56C5D-C024-4572-BF91-3ADC6FBD3107}" type="pres">
      <dgm:prSet presAssocID="{489510EE-6190-4AB5-BC2D-6B057DF42996}"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Checkmark"/>
        </a:ext>
      </dgm:extLst>
    </dgm:pt>
    <dgm:pt modelId="{B85D993A-37BC-4616-BD3C-685238403F6A}" type="pres">
      <dgm:prSet presAssocID="{489510EE-6190-4AB5-BC2D-6B057DF42996}" presName="spaceRect" presStyleCnt="0"/>
      <dgm:spPr/>
    </dgm:pt>
    <dgm:pt modelId="{D0E9B1AE-CCE3-4452-B026-F530E23BF040}" type="pres">
      <dgm:prSet presAssocID="{489510EE-6190-4AB5-BC2D-6B057DF42996}" presName="textRect" presStyleLbl="revTx" presStyleIdx="4" presStyleCnt="6">
        <dgm:presLayoutVars>
          <dgm:chMax val="1"/>
          <dgm:chPref val="1"/>
        </dgm:presLayoutVars>
      </dgm:prSet>
      <dgm:spPr/>
    </dgm:pt>
    <dgm:pt modelId="{7B0215B7-42F9-43AC-AEE5-F47AE4643C6F}" type="pres">
      <dgm:prSet presAssocID="{47AFBADE-8B0A-4DA8-8734-18CAAB466431}" presName="sibTrans" presStyleCnt="0"/>
      <dgm:spPr/>
    </dgm:pt>
    <dgm:pt modelId="{88FF302C-4F22-4884-AEB2-64AA1C76B991}" type="pres">
      <dgm:prSet presAssocID="{339AF20C-D1F7-42BD-926D-B97D35E5358B}" presName="compNode" presStyleCnt="0"/>
      <dgm:spPr/>
    </dgm:pt>
    <dgm:pt modelId="{3E3D857B-4ECC-432F-929F-3E675FA141D3}" type="pres">
      <dgm:prSet presAssocID="{339AF20C-D1F7-42BD-926D-B97D35E5358B}" presName="iconBgRect" presStyleLbl="bgShp" presStyleIdx="5" presStyleCnt="6"/>
      <dgm:spPr/>
    </dgm:pt>
    <dgm:pt modelId="{1D384F86-E7F6-4C4C-AB68-87D97321A1E1}" type="pres">
      <dgm:prSet presAssocID="{339AF20C-D1F7-42BD-926D-B97D35E5358B}"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dgm:spPr>
      <dgm:extLst>
        <a:ext uri="{E40237B7-FDA0-4F09-8148-C483321AD2D9}">
          <dgm14:cNvPr xmlns:dgm14="http://schemas.microsoft.com/office/drawing/2010/diagram" id="0" name="" descr="Marker"/>
        </a:ext>
      </dgm:extLst>
    </dgm:pt>
    <dgm:pt modelId="{EDB78BBB-7B3F-47BA-AF25-65CCB7FA67F0}" type="pres">
      <dgm:prSet presAssocID="{339AF20C-D1F7-42BD-926D-B97D35E5358B}" presName="spaceRect" presStyleCnt="0"/>
      <dgm:spPr/>
    </dgm:pt>
    <dgm:pt modelId="{DCDA8341-81DC-49F5-AB3B-3EA44A0C89D4}" type="pres">
      <dgm:prSet presAssocID="{339AF20C-D1F7-42BD-926D-B97D35E5358B}" presName="textRect" presStyleLbl="revTx" presStyleIdx="5" presStyleCnt="6">
        <dgm:presLayoutVars>
          <dgm:chMax val="1"/>
          <dgm:chPref val="1"/>
        </dgm:presLayoutVars>
      </dgm:prSet>
      <dgm:spPr/>
    </dgm:pt>
  </dgm:ptLst>
  <dgm:cxnLst>
    <dgm:cxn modelId="{1C808A0B-80B4-4A58-82EF-CB3F5E562D3E}" type="presOf" srcId="{640E8715-4C4E-4871-BACB-59B9B4902571}" destId="{693A677A-14E1-44A9-98DD-1E5E4977EFED}" srcOrd="0" destOrd="0" presId="urn:microsoft.com/office/officeart/2018/5/layout/IconCircleLabelList"/>
    <dgm:cxn modelId="{094B2815-BF01-496B-B23B-23A2ABB6B833}" type="presOf" srcId="{489510EE-6190-4AB5-BC2D-6B057DF42996}" destId="{D0E9B1AE-CCE3-4452-B026-F530E23BF040}" srcOrd="0" destOrd="0" presId="urn:microsoft.com/office/officeart/2018/5/layout/IconCircleLabelList"/>
    <dgm:cxn modelId="{068CFB29-DB94-48AE-B4F3-1E1E6F41B51A}" srcId="{F6F9B3EC-2A93-4CD6-A956-2FA0B8D398BF}" destId="{50E7D9EF-6E00-4F85-B99E-4CA02DCD23EB}" srcOrd="2" destOrd="0" parTransId="{E59B32F7-57E9-47C9-A7BB-D6F403EBC28F}" sibTransId="{A870CB2A-898C-4587-AF44-B33DF57ADB24}"/>
    <dgm:cxn modelId="{6A77C560-1F82-408E-8BD9-628CC3942E50}" type="presOf" srcId="{50E7D9EF-6E00-4F85-B99E-4CA02DCD23EB}" destId="{EBA05C39-9CC3-4C9B-9ED3-82738A7B18CE}" srcOrd="0" destOrd="0" presId="urn:microsoft.com/office/officeart/2018/5/layout/IconCircleLabelList"/>
    <dgm:cxn modelId="{D5BFF361-437A-4EFD-ADAD-B62DCC89F294}" type="presOf" srcId="{8947AE11-2437-48CF-A5AE-0272005DD5D9}" destId="{451AF17D-439E-4491-921A-79ED5B0F385D}" srcOrd="0" destOrd="0" presId="urn:microsoft.com/office/officeart/2018/5/layout/IconCircleLabelList"/>
    <dgm:cxn modelId="{45D26C46-171B-4B95-95F8-38AAB1528DDC}" type="presOf" srcId="{1228FEC9-AAF7-4263-9266-617D465ACE85}" destId="{480DD33A-5B71-4AE6-9A48-D9A0C29D409D}" srcOrd="0" destOrd="0" presId="urn:microsoft.com/office/officeart/2018/5/layout/IconCircleLabelList"/>
    <dgm:cxn modelId="{1FB0B466-4BB7-4734-B248-9C052454C462}" srcId="{F6F9B3EC-2A93-4CD6-A956-2FA0B8D398BF}" destId="{8947AE11-2437-48CF-A5AE-0272005DD5D9}" srcOrd="0" destOrd="0" parTransId="{44D8247A-FDDD-47DC-A16C-39AF89B32298}" sibTransId="{6C1F3C8C-ABC7-44B8-8995-E758C24A7415}"/>
    <dgm:cxn modelId="{83C7DA55-6637-4558-AB7A-E8E9D6584D21}" srcId="{F6F9B3EC-2A93-4CD6-A956-2FA0B8D398BF}" destId="{640E8715-4C4E-4871-BACB-59B9B4902571}" srcOrd="3" destOrd="0" parTransId="{6E331D1A-E38D-4E71-9635-1517B67FEE8A}" sibTransId="{C73BD7F6-18F2-4DD6-BBB2-18618DEA5A32}"/>
    <dgm:cxn modelId="{06AD928F-D15E-4F49-AD61-E6BAEA73834C}" srcId="{F6F9B3EC-2A93-4CD6-A956-2FA0B8D398BF}" destId="{1228FEC9-AAF7-4263-9266-617D465ACE85}" srcOrd="1" destOrd="0" parTransId="{6B276B57-E710-4422-8B08-850C1047918A}" sibTransId="{4214A1EA-8BEB-4998-9242-E1C3743E000F}"/>
    <dgm:cxn modelId="{3BCE92A3-2269-4C27-B4DC-799D8D234F50}" srcId="{F6F9B3EC-2A93-4CD6-A956-2FA0B8D398BF}" destId="{339AF20C-D1F7-42BD-926D-B97D35E5358B}" srcOrd="5" destOrd="0" parTransId="{F9C69C45-6FC7-4481-8C0B-56E7B2C89339}" sibTransId="{19C81D0B-12CF-41A0-B98D-ED37A06AB406}"/>
    <dgm:cxn modelId="{6ED294C5-B282-473C-92B9-C9A7955BD4AF}" srcId="{F6F9B3EC-2A93-4CD6-A956-2FA0B8D398BF}" destId="{489510EE-6190-4AB5-BC2D-6B057DF42996}" srcOrd="4" destOrd="0" parTransId="{008E0986-1637-45FD-B34D-E8BC20A5615C}" sibTransId="{47AFBADE-8B0A-4DA8-8734-18CAAB466431}"/>
    <dgm:cxn modelId="{692CABD1-5835-46EE-AB4B-A3EA4B5EEDEF}" type="presOf" srcId="{F6F9B3EC-2A93-4CD6-A956-2FA0B8D398BF}" destId="{217F786E-E596-4B05-AB06-4DF8F34954C9}" srcOrd="0" destOrd="0" presId="urn:microsoft.com/office/officeart/2018/5/layout/IconCircleLabelList"/>
    <dgm:cxn modelId="{2C55B0FB-1621-48D5-ADBE-E7384D2A955E}" type="presOf" srcId="{339AF20C-D1F7-42BD-926D-B97D35E5358B}" destId="{DCDA8341-81DC-49F5-AB3B-3EA44A0C89D4}" srcOrd="0" destOrd="0" presId="urn:microsoft.com/office/officeart/2018/5/layout/IconCircleLabelList"/>
    <dgm:cxn modelId="{2A37EAB3-1BD2-4F54-8294-2BE9718873A3}" type="presParOf" srcId="{217F786E-E596-4B05-AB06-4DF8F34954C9}" destId="{4EE03164-1C4D-4999-9C88-AC407BEAFD05}" srcOrd="0" destOrd="0" presId="urn:microsoft.com/office/officeart/2018/5/layout/IconCircleLabelList"/>
    <dgm:cxn modelId="{309B2A61-F5E3-476F-A04E-E5F912FD462C}" type="presParOf" srcId="{4EE03164-1C4D-4999-9C88-AC407BEAFD05}" destId="{050B5ECC-C1E3-4FEB-90C3-2B91BB8B86DD}" srcOrd="0" destOrd="0" presId="urn:microsoft.com/office/officeart/2018/5/layout/IconCircleLabelList"/>
    <dgm:cxn modelId="{B3FE7C65-C447-4054-8F3D-2A21DD09EA5F}" type="presParOf" srcId="{4EE03164-1C4D-4999-9C88-AC407BEAFD05}" destId="{26D1BDC0-D97F-4A77-9262-5AA62CBA18C6}" srcOrd="1" destOrd="0" presId="urn:microsoft.com/office/officeart/2018/5/layout/IconCircleLabelList"/>
    <dgm:cxn modelId="{30639AE3-6FD7-4402-8C54-61F7BF8788CC}" type="presParOf" srcId="{4EE03164-1C4D-4999-9C88-AC407BEAFD05}" destId="{05133863-B6EE-45C8-ABFD-1BD7EC16AA41}" srcOrd="2" destOrd="0" presId="urn:microsoft.com/office/officeart/2018/5/layout/IconCircleLabelList"/>
    <dgm:cxn modelId="{9BD2D138-6E72-49D5-A3D7-B073A7D599EF}" type="presParOf" srcId="{4EE03164-1C4D-4999-9C88-AC407BEAFD05}" destId="{451AF17D-439E-4491-921A-79ED5B0F385D}" srcOrd="3" destOrd="0" presId="urn:microsoft.com/office/officeart/2018/5/layout/IconCircleLabelList"/>
    <dgm:cxn modelId="{05261BB3-D419-44FB-81DD-6F15A7080873}" type="presParOf" srcId="{217F786E-E596-4B05-AB06-4DF8F34954C9}" destId="{C8BA45DC-A7DA-4382-8AA9-5BF78C45CC39}" srcOrd="1" destOrd="0" presId="urn:microsoft.com/office/officeart/2018/5/layout/IconCircleLabelList"/>
    <dgm:cxn modelId="{58586205-7A7A-44CE-B80F-DE62FAE32BD8}" type="presParOf" srcId="{217F786E-E596-4B05-AB06-4DF8F34954C9}" destId="{F058B1B5-1B7D-4D24-B033-80CDB3B776AF}" srcOrd="2" destOrd="0" presId="urn:microsoft.com/office/officeart/2018/5/layout/IconCircleLabelList"/>
    <dgm:cxn modelId="{8836CB8C-885D-436B-A185-89A6BBAF9077}" type="presParOf" srcId="{F058B1B5-1B7D-4D24-B033-80CDB3B776AF}" destId="{EADFE3CC-605C-41F1-A09A-71DD12002290}" srcOrd="0" destOrd="0" presId="urn:microsoft.com/office/officeart/2018/5/layout/IconCircleLabelList"/>
    <dgm:cxn modelId="{0739AFEF-EA24-4344-838C-7226FD009883}" type="presParOf" srcId="{F058B1B5-1B7D-4D24-B033-80CDB3B776AF}" destId="{CABA8ABC-244A-4EED-8D6C-965DEF0AC7B4}" srcOrd="1" destOrd="0" presId="urn:microsoft.com/office/officeart/2018/5/layout/IconCircleLabelList"/>
    <dgm:cxn modelId="{01F58A9D-7555-4E2F-9847-F4EA685E75C9}" type="presParOf" srcId="{F058B1B5-1B7D-4D24-B033-80CDB3B776AF}" destId="{81168E7D-B7FF-4DF1-83EF-8CF1CD25CCB4}" srcOrd="2" destOrd="0" presId="urn:microsoft.com/office/officeart/2018/5/layout/IconCircleLabelList"/>
    <dgm:cxn modelId="{16390EE6-294A-4171-964E-DA5E65085D4E}" type="presParOf" srcId="{F058B1B5-1B7D-4D24-B033-80CDB3B776AF}" destId="{480DD33A-5B71-4AE6-9A48-D9A0C29D409D}" srcOrd="3" destOrd="0" presId="urn:microsoft.com/office/officeart/2018/5/layout/IconCircleLabelList"/>
    <dgm:cxn modelId="{893B8B19-26CC-44E2-BC68-1D6A77FEBB99}" type="presParOf" srcId="{217F786E-E596-4B05-AB06-4DF8F34954C9}" destId="{8C8E5A27-81CB-41D9-AFC3-7FA1C2C75210}" srcOrd="3" destOrd="0" presId="urn:microsoft.com/office/officeart/2018/5/layout/IconCircleLabelList"/>
    <dgm:cxn modelId="{66FFFED9-A358-41FF-A15B-997DC30CFD9C}" type="presParOf" srcId="{217F786E-E596-4B05-AB06-4DF8F34954C9}" destId="{CFFB124F-F3F9-49FC-B218-98EA386BC94D}" srcOrd="4" destOrd="0" presId="urn:microsoft.com/office/officeart/2018/5/layout/IconCircleLabelList"/>
    <dgm:cxn modelId="{8A0D5C4A-66CE-4749-88E0-0D99D057F78F}" type="presParOf" srcId="{CFFB124F-F3F9-49FC-B218-98EA386BC94D}" destId="{06DB5CAB-FEC0-4943-B0D2-290C7768AEB2}" srcOrd="0" destOrd="0" presId="urn:microsoft.com/office/officeart/2018/5/layout/IconCircleLabelList"/>
    <dgm:cxn modelId="{A471A799-2ADC-4B0E-9422-81437629816B}" type="presParOf" srcId="{CFFB124F-F3F9-49FC-B218-98EA386BC94D}" destId="{440AE036-A5BC-493A-84CA-71F42ABBE0F7}" srcOrd="1" destOrd="0" presId="urn:microsoft.com/office/officeart/2018/5/layout/IconCircleLabelList"/>
    <dgm:cxn modelId="{95369507-607B-4B1A-A797-B2E51B32D24A}" type="presParOf" srcId="{CFFB124F-F3F9-49FC-B218-98EA386BC94D}" destId="{5F019A51-04B5-4C39-9597-240DB29B2BD3}" srcOrd="2" destOrd="0" presId="urn:microsoft.com/office/officeart/2018/5/layout/IconCircleLabelList"/>
    <dgm:cxn modelId="{FF6BE745-CB5D-4BDF-8291-BCBC287F2F16}" type="presParOf" srcId="{CFFB124F-F3F9-49FC-B218-98EA386BC94D}" destId="{EBA05C39-9CC3-4C9B-9ED3-82738A7B18CE}" srcOrd="3" destOrd="0" presId="urn:microsoft.com/office/officeart/2018/5/layout/IconCircleLabelList"/>
    <dgm:cxn modelId="{C9768142-D057-4EE3-849C-EB02855F2E96}" type="presParOf" srcId="{217F786E-E596-4B05-AB06-4DF8F34954C9}" destId="{54E1A5D1-32F0-454D-B8A6-4AAF68C10E4B}" srcOrd="5" destOrd="0" presId="urn:microsoft.com/office/officeart/2018/5/layout/IconCircleLabelList"/>
    <dgm:cxn modelId="{0BA614C5-8489-45B4-8896-C9C8D6E2F7BF}" type="presParOf" srcId="{217F786E-E596-4B05-AB06-4DF8F34954C9}" destId="{3B7BAFBE-B823-4E77-BCC7-CF2222C5B277}" srcOrd="6" destOrd="0" presId="urn:microsoft.com/office/officeart/2018/5/layout/IconCircleLabelList"/>
    <dgm:cxn modelId="{B515B0EB-BE53-464C-9042-5481C2FAC5D1}" type="presParOf" srcId="{3B7BAFBE-B823-4E77-BCC7-CF2222C5B277}" destId="{F3F08650-F441-4B91-BECE-4C48ADA14E9A}" srcOrd="0" destOrd="0" presId="urn:microsoft.com/office/officeart/2018/5/layout/IconCircleLabelList"/>
    <dgm:cxn modelId="{CAC2E78B-FBF9-44D9-9148-B31F45AE8049}" type="presParOf" srcId="{3B7BAFBE-B823-4E77-BCC7-CF2222C5B277}" destId="{D7BDD1E7-41FE-4AC1-9D9D-22879FC3FF6E}" srcOrd="1" destOrd="0" presId="urn:microsoft.com/office/officeart/2018/5/layout/IconCircleLabelList"/>
    <dgm:cxn modelId="{65751DB6-46BD-48D8-BD62-3237C2FC66A7}" type="presParOf" srcId="{3B7BAFBE-B823-4E77-BCC7-CF2222C5B277}" destId="{3C5F2ABC-1D7E-4AC8-A165-74D6F84EA608}" srcOrd="2" destOrd="0" presId="urn:microsoft.com/office/officeart/2018/5/layout/IconCircleLabelList"/>
    <dgm:cxn modelId="{944D38E5-5DFB-4D4C-8B0E-E56AED9269AD}" type="presParOf" srcId="{3B7BAFBE-B823-4E77-BCC7-CF2222C5B277}" destId="{693A677A-14E1-44A9-98DD-1E5E4977EFED}" srcOrd="3" destOrd="0" presId="urn:microsoft.com/office/officeart/2018/5/layout/IconCircleLabelList"/>
    <dgm:cxn modelId="{B91400DA-CBE7-4D82-B114-FD72B9145CAA}" type="presParOf" srcId="{217F786E-E596-4B05-AB06-4DF8F34954C9}" destId="{DAFFB493-31E6-4472-8948-BDC4D3940608}" srcOrd="7" destOrd="0" presId="urn:microsoft.com/office/officeart/2018/5/layout/IconCircleLabelList"/>
    <dgm:cxn modelId="{E8AF2DE2-926F-4EA9-8B37-4B6457D2C7F7}" type="presParOf" srcId="{217F786E-E596-4B05-AB06-4DF8F34954C9}" destId="{6BB114A6-FBC0-4E16-BD3D-8AE13D127DD1}" srcOrd="8" destOrd="0" presId="urn:microsoft.com/office/officeart/2018/5/layout/IconCircleLabelList"/>
    <dgm:cxn modelId="{9286607A-F2F8-406C-89EA-3D4264931895}" type="presParOf" srcId="{6BB114A6-FBC0-4E16-BD3D-8AE13D127DD1}" destId="{34BFAB4D-6D8C-47DE-B3F3-E9265EED4052}" srcOrd="0" destOrd="0" presId="urn:microsoft.com/office/officeart/2018/5/layout/IconCircleLabelList"/>
    <dgm:cxn modelId="{4D2A055C-4407-43B7-B767-7C4A2005FD9E}" type="presParOf" srcId="{6BB114A6-FBC0-4E16-BD3D-8AE13D127DD1}" destId="{CCC56C5D-C024-4572-BF91-3ADC6FBD3107}" srcOrd="1" destOrd="0" presId="urn:microsoft.com/office/officeart/2018/5/layout/IconCircleLabelList"/>
    <dgm:cxn modelId="{3F6976D5-D226-456D-ADE7-5D311FFC2DC5}" type="presParOf" srcId="{6BB114A6-FBC0-4E16-BD3D-8AE13D127DD1}" destId="{B85D993A-37BC-4616-BD3C-685238403F6A}" srcOrd="2" destOrd="0" presId="urn:microsoft.com/office/officeart/2018/5/layout/IconCircleLabelList"/>
    <dgm:cxn modelId="{838DE0DA-D105-4656-9B89-4BBF1BEB3942}" type="presParOf" srcId="{6BB114A6-FBC0-4E16-BD3D-8AE13D127DD1}" destId="{D0E9B1AE-CCE3-4452-B026-F530E23BF040}" srcOrd="3" destOrd="0" presId="urn:microsoft.com/office/officeart/2018/5/layout/IconCircleLabelList"/>
    <dgm:cxn modelId="{D031387F-8FD1-4C19-B072-1A282872F768}" type="presParOf" srcId="{217F786E-E596-4B05-AB06-4DF8F34954C9}" destId="{7B0215B7-42F9-43AC-AEE5-F47AE4643C6F}" srcOrd="9" destOrd="0" presId="urn:microsoft.com/office/officeart/2018/5/layout/IconCircleLabelList"/>
    <dgm:cxn modelId="{6CFB6111-E7E4-4A85-99AE-2BFD6F2B237A}" type="presParOf" srcId="{217F786E-E596-4B05-AB06-4DF8F34954C9}" destId="{88FF302C-4F22-4884-AEB2-64AA1C76B991}" srcOrd="10" destOrd="0" presId="urn:microsoft.com/office/officeart/2018/5/layout/IconCircleLabelList"/>
    <dgm:cxn modelId="{A6E84D08-A765-477C-93BC-2C5593708BC9}" type="presParOf" srcId="{88FF302C-4F22-4884-AEB2-64AA1C76B991}" destId="{3E3D857B-4ECC-432F-929F-3E675FA141D3}" srcOrd="0" destOrd="0" presId="urn:microsoft.com/office/officeart/2018/5/layout/IconCircleLabelList"/>
    <dgm:cxn modelId="{FACD522C-D8A2-45C5-99B7-740CFFB02ADC}" type="presParOf" srcId="{88FF302C-4F22-4884-AEB2-64AA1C76B991}" destId="{1D384F86-E7F6-4C4C-AB68-87D97321A1E1}" srcOrd="1" destOrd="0" presId="urn:microsoft.com/office/officeart/2018/5/layout/IconCircleLabelList"/>
    <dgm:cxn modelId="{52EE741C-B339-4AD5-B324-84CB1FF84875}" type="presParOf" srcId="{88FF302C-4F22-4884-AEB2-64AA1C76B991}" destId="{EDB78BBB-7B3F-47BA-AF25-65CCB7FA67F0}" srcOrd="2" destOrd="0" presId="urn:microsoft.com/office/officeart/2018/5/layout/IconCircleLabelList"/>
    <dgm:cxn modelId="{A93034DE-336B-484D-93D7-6B867C852ED0}" type="presParOf" srcId="{88FF302C-4F22-4884-AEB2-64AA1C76B991}" destId="{DCDA8341-81DC-49F5-AB3B-3EA44A0C89D4}"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5E42E92-B5AE-46D9-8D1A-D0A8089425E8}"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4D8851DC-404C-4960-A49F-D1162B4CAE76}">
      <dgm:prSet/>
      <dgm:spPr/>
      <dgm:t>
        <a:bodyPr/>
        <a:lstStyle/>
        <a:p>
          <a:r>
            <a:rPr lang="en-US" dirty="0"/>
            <a:t>https://www.aota.org/about/what-is-ot</a:t>
          </a:r>
        </a:p>
      </dgm:t>
    </dgm:pt>
    <dgm:pt modelId="{E8EBF1AD-9362-4AA7-90D6-05D7DD674D41}" type="parTrans" cxnId="{091C048E-C2BD-4762-AC7F-B9E644FD6B44}">
      <dgm:prSet/>
      <dgm:spPr/>
      <dgm:t>
        <a:bodyPr/>
        <a:lstStyle/>
        <a:p>
          <a:endParaRPr lang="en-US"/>
        </a:p>
      </dgm:t>
    </dgm:pt>
    <dgm:pt modelId="{8F0C0D3D-3F46-444E-8F6D-79CF7F65ED99}" type="sibTrans" cxnId="{091C048E-C2BD-4762-AC7F-B9E644FD6B44}">
      <dgm:prSet/>
      <dgm:spPr/>
      <dgm:t>
        <a:bodyPr/>
        <a:lstStyle/>
        <a:p>
          <a:endParaRPr lang="en-US"/>
        </a:p>
      </dgm:t>
    </dgm:pt>
    <dgm:pt modelId="{DD676310-7E5B-4F70-BA8B-410047C2C448}" type="pres">
      <dgm:prSet presAssocID="{D5E42E92-B5AE-46D9-8D1A-D0A8089425E8}" presName="hierChild1" presStyleCnt="0">
        <dgm:presLayoutVars>
          <dgm:chPref val="1"/>
          <dgm:dir/>
          <dgm:animOne val="branch"/>
          <dgm:animLvl val="lvl"/>
          <dgm:resizeHandles/>
        </dgm:presLayoutVars>
      </dgm:prSet>
      <dgm:spPr/>
    </dgm:pt>
    <dgm:pt modelId="{77F14D65-99BE-4099-B66C-FC87F0FB6D33}" type="pres">
      <dgm:prSet presAssocID="{4D8851DC-404C-4960-A49F-D1162B4CAE76}" presName="hierRoot1" presStyleCnt="0"/>
      <dgm:spPr/>
    </dgm:pt>
    <dgm:pt modelId="{A9212F79-1A1A-4908-BAFD-47A7171836FC}" type="pres">
      <dgm:prSet presAssocID="{4D8851DC-404C-4960-A49F-D1162B4CAE76}" presName="composite" presStyleCnt="0"/>
      <dgm:spPr/>
    </dgm:pt>
    <dgm:pt modelId="{8DDEC10F-34F0-444B-BE25-D9AE5A28222F}" type="pres">
      <dgm:prSet presAssocID="{4D8851DC-404C-4960-A49F-D1162B4CAE76}" presName="background" presStyleLbl="node0" presStyleIdx="0" presStyleCnt="1"/>
      <dgm:spPr/>
    </dgm:pt>
    <dgm:pt modelId="{619E7DF2-6230-4472-BCA8-A88C5A4DAF86}" type="pres">
      <dgm:prSet presAssocID="{4D8851DC-404C-4960-A49F-D1162B4CAE76}" presName="text" presStyleLbl="fgAcc0" presStyleIdx="0" presStyleCnt="1" custScaleX="104515">
        <dgm:presLayoutVars>
          <dgm:chPref val="3"/>
        </dgm:presLayoutVars>
      </dgm:prSet>
      <dgm:spPr/>
    </dgm:pt>
    <dgm:pt modelId="{B73D45A0-1529-4021-98D6-B4C34E302B4A}" type="pres">
      <dgm:prSet presAssocID="{4D8851DC-404C-4960-A49F-D1162B4CAE76}" presName="hierChild2" presStyleCnt="0"/>
      <dgm:spPr/>
    </dgm:pt>
  </dgm:ptLst>
  <dgm:cxnLst>
    <dgm:cxn modelId="{D73B8919-A993-4280-9063-69E7AC69A30F}" type="presOf" srcId="{4D8851DC-404C-4960-A49F-D1162B4CAE76}" destId="{619E7DF2-6230-4472-BCA8-A88C5A4DAF86}" srcOrd="0" destOrd="0" presId="urn:microsoft.com/office/officeart/2005/8/layout/hierarchy1"/>
    <dgm:cxn modelId="{63B3E134-9719-4700-89A9-DC990E02E756}" type="presOf" srcId="{D5E42E92-B5AE-46D9-8D1A-D0A8089425E8}" destId="{DD676310-7E5B-4F70-BA8B-410047C2C448}" srcOrd="0" destOrd="0" presId="urn:microsoft.com/office/officeart/2005/8/layout/hierarchy1"/>
    <dgm:cxn modelId="{091C048E-C2BD-4762-AC7F-B9E644FD6B44}" srcId="{D5E42E92-B5AE-46D9-8D1A-D0A8089425E8}" destId="{4D8851DC-404C-4960-A49F-D1162B4CAE76}" srcOrd="0" destOrd="0" parTransId="{E8EBF1AD-9362-4AA7-90D6-05D7DD674D41}" sibTransId="{8F0C0D3D-3F46-444E-8F6D-79CF7F65ED99}"/>
    <dgm:cxn modelId="{782F04F1-B7F6-4757-B788-922A1275D2AB}" type="presParOf" srcId="{DD676310-7E5B-4F70-BA8B-410047C2C448}" destId="{77F14D65-99BE-4099-B66C-FC87F0FB6D33}" srcOrd="0" destOrd="0" presId="urn:microsoft.com/office/officeart/2005/8/layout/hierarchy1"/>
    <dgm:cxn modelId="{6737A3A7-25EF-4D25-BB32-8B8730DD5519}" type="presParOf" srcId="{77F14D65-99BE-4099-B66C-FC87F0FB6D33}" destId="{A9212F79-1A1A-4908-BAFD-47A7171836FC}" srcOrd="0" destOrd="0" presId="urn:microsoft.com/office/officeart/2005/8/layout/hierarchy1"/>
    <dgm:cxn modelId="{5B6169FF-D478-47BE-A604-3035ACAAED59}" type="presParOf" srcId="{A9212F79-1A1A-4908-BAFD-47A7171836FC}" destId="{8DDEC10F-34F0-444B-BE25-D9AE5A28222F}" srcOrd="0" destOrd="0" presId="urn:microsoft.com/office/officeart/2005/8/layout/hierarchy1"/>
    <dgm:cxn modelId="{675B2B2C-A7DF-4798-99FF-01865B639270}" type="presParOf" srcId="{A9212F79-1A1A-4908-BAFD-47A7171836FC}" destId="{619E7DF2-6230-4472-BCA8-A88C5A4DAF86}" srcOrd="1" destOrd="0" presId="urn:microsoft.com/office/officeart/2005/8/layout/hierarchy1"/>
    <dgm:cxn modelId="{72AB0762-96FC-4BBE-9F33-BAB2987FEC8E}" type="presParOf" srcId="{77F14D65-99BE-4099-B66C-FC87F0FB6D33}" destId="{B73D45A0-1529-4021-98D6-B4C34E302B4A}"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E8BE9FA-4A13-4D5F-B652-3E1B34A0E541}"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46F82BBA-E64A-4C04-9F24-E2DA94A2BB03}">
      <dgm:prSet/>
      <dgm:spPr/>
      <dgm:t>
        <a:bodyPr/>
        <a:lstStyle/>
        <a:p>
          <a:r>
            <a:rPr lang="en-US"/>
            <a:t>Cleveland State University has offered an entry-level OT program since 1974. Initially as an undergraduate degree, then a Master of OT, and now an Occupational Therapy Doctorate degree.  </a:t>
          </a:r>
        </a:p>
      </dgm:t>
    </dgm:pt>
    <dgm:pt modelId="{ACE92BFD-32A6-49A2-B4DE-2E1E40D12483}" type="parTrans" cxnId="{601E5892-7818-4EA7-A2C7-F758E6EDEF93}">
      <dgm:prSet/>
      <dgm:spPr/>
      <dgm:t>
        <a:bodyPr/>
        <a:lstStyle/>
        <a:p>
          <a:endParaRPr lang="en-US"/>
        </a:p>
      </dgm:t>
    </dgm:pt>
    <dgm:pt modelId="{B8F913C4-52D2-4F79-A860-42C723F56601}" type="sibTrans" cxnId="{601E5892-7818-4EA7-A2C7-F758E6EDEF93}">
      <dgm:prSet/>
      <dgm:spPr/>
      <dgm:t>
        <a:bodyPr/>
        <a:lstStyle/>
        <a:p>
          <a:endParaRPr lang="en-US"/>
        </a:p>
      </dgm:t>
    </dgm:pt>
    <dgm:pt modelId="{AC85A170-E1EF-4AC7-BEFE-AC54F5E61AFE}">
      <dgm:prSet/>
      <dgm:spPr/>
      <dgm:t>
        <a:bodyPr/>
        <a:lstStyle/>
        <a:p>
          <a:r>
            <a:rPr lang="en-US"/>
            <a:t>We are so proud of our graduates and are thrilled to now see some second-generation OT students in our program—children of our alumni!</a:t>
          </a:r>
        </a:p>
      </dgm:t>
    </dgm:pt>
    <dgm:pt modelId="{883F93A8-A2D0-41E4-B835-414DE36ADBD0}" type="parTrans" cxnId="{CEDB2FA2-F526-451D-9267-C87B456A6ED9}">
      <dgm:prSet/>
      <dgm:spPr/>
      <dgm:t>
        <a:bodyPr/>
        <a:lstStyle/>
        <a:p>
          <a:endParaRPr lang="en-US"/>
        </a:p>
      </dgm:t>
    </dgm:pt>
    <dgm:pt modelId="{586437EE-DCDA-432D-B69C-A78A564278B5}" type="sibTrans" cxnId="{CEDB2FA2-F526-451D-9267-C87B456A6ED9}">
      <dgm:prSet/>
      <dgm:spPr/>
      <dgm:t>
        <a:bodyPr/>
        <a:lstStyle/>
        <a:p>
          <a:endParaRPr lang="en-US"/>
        </a:p>
      </dgm:t>
    </dgm:pt>
    <dgm:pt modelId="{6E18E798-201A-4EB6-B29B-435FBA6F7CBD}">
      <dgm:prSet/>
      <dgm:spPr/>
      <dgm:t>
        <a:bodyPr/>
        <a:lstStyle/>
        <a:p>
          <a:r>
            <a:rPr lang="en-US"/>
            <a:t>The Department of Occupational Therapy is a member of the newly formed CSU College of Health https://health.csuohio.edu/</a:t>
          </a:r>
        </a:p>
      </dgm:t>
    </dgm:pt>
    <dgm:pt modelId="{BDFD385F-683F-462F-8472-BAA9F5BF82CB}" type="parTrans" cxnId="{AC5AE0BF-5D7E-4D9A-BA60-5FA9938D1264}">
      <dgm:prSet/>
      <dgm:spPr/>
      <dgm:t>
        <a:bodyPr/>
        <a:lstStyle/>
        <a:p>
          <a:endParaRPr lang="en-US"/>
        </a:p>
      </dgm:t>
    </dgm:pt>
    <dgm:pt modelId="{9F01D8F6-A725-450B-A93B-186931DABF8D}" type="sibTrans" cxnId="{AC5AE0BF-5D7E-4D9A-BA60-5FA9938D1264}">
      <dgm:prSet/>
      <dgm:spPr/>
      <dgm:t>
        <a:bodyPr/>
        <a:lstStyle/>
        <a:p>
          <a:endParaRPr lang="en-US"/>
        </a:p>
      </dgm:t>
    </dgm:pt>
    <dgm:pt modelId="{5BB7480C-985C-43D7-8C1E-E5C7D89B06FB}" type="pres">
      <dgm:prSet presAssocID="{8E8BE9FA-4A13-4D5F-B652-3E1B34A0E541}" presName="linear" presStyleCnt="0">
        <dgm:presLayoutVars>
          <dgm:animLvl val="lvl"/>
          <dgm:resizeHandles val="exact"/>
        </dgm:presLayoutVars>
      </dgm:prSet>
      <dgm:spPr/>
    </dgm:pt>
    <dgm:pt modelId="{700DE755-196F-4CF1-87A3-2B1B11EBBCE4}" type="pres">
      <dgm:prSet presAssocID="{46F82BBA-E64A-4C04-9F24-E2DA94A2BB03}" presName="parentText" presStyleLbl="node1" presStyleIdx="0" presStyleCnt="3">
        <dgm:presLayoutVars>
          <dgm:chMax val="0"/>
          <dgm:bulletEnabled val="1"/>
        </dgm:presLayoutVars>
      </dgm:prSet>
      <dgm:spPr/>
    </dgm:pt>
    <dgm:pt modelId="{A2D1D7AE-5850-4B92-823D-421A92E92DD5}" type="pres">
      <dgm:prSet presAssocID="{B8F913C4-52D2-4F79-A860-42C723F56601}" presName="spacer" presStyleCnt="0"/>
      <dgm:spPr/>
    </dgm:pt>
    <dgm:pt modelId="{C16BFFDF-A2DA-4AC7-8448-6AACBBAAB732}" type="pres">
      <dgm:prSet presAssocID="{AC85A170-E1EF-4AC7-BEFE-AC54F5E61AFE}" presName="parentText" presStyleLbl="node1" presStyleIdx="1" presStyleCnt="3">
        <dgm:presLayoutVars>
          <dgm:chMax val="0"/>
          <dgm:bulletEnabled val="1"/>
        </dgm:presLayoutVars>
      </dgm:prSet>
      <dgm:spPr/>
    </dgm:pt>
    <dgm:pt modelId="{78660240-6624-4634-A63C-D3744B82CE33}" type="pres">
      <dgm:prSet presAssocID="{586437EE-DCDA-432D-B69C-A78A564278B5}" presName="spacer" presStyleCnt="0"/>
      <dgm:spPr/>
    </dgm:pt>
    <dgm:pt modelId="{F6EBA495-10E7-4B51-A251-8D414C99BA6F}" type="pres">
      <dgm:prSet presAssocID="{6E18E798-201A-4EB6-B29B-435FBA6F7CBD}" presName="parentText" presStyleLbl="node1" presStyleIdx="2" presStyleCnt="3">
        <dgm:presLayoutVars>
          <dgm:chMax val="0"/>
          <dgm:bulletEnabled val="1"/>
        </dgm:presLayoutVars>
      </dgm:prSet>
      <dgm:spPr/>
    </dgm:pt>
  </dgm:ptLst>
  <dgm:cxnLst>
    <dgm:cxn modelId="{FF564815-FBB7-47B1-9294-C93B4AC993F3}" type="presOf" srcId="{6E18E798-201A-4EB6-B29B-435FBA6F7CBD}" destId="{F6EBA495-10E7-4B51-A251-8D414C99BA6F}" srcOrd="0" destOrd="0" presId="urn:microsoft.com/office/officeart/2005/8/layout/vList2"/>
    <dgm:cxn modelId="{FE30933C-2670-4438-A1AC-C99E229535FD}" type="presOf" srcId="{AC85A170-E1EF-4AC7-BEFE-AC54F5E61AFE}" destId="{C16BFFDF-A2DA-4AC7-8448-6AACBBAAB732}" srcOrd="0" destOrd="0" presId="urn:microsoft.com/office/officeart/2005/8/layout/vList2"/>
    <dgm:cxn modelId="{82DFA451-1169-4002-B1EA-A24CEF72E098}" type="presOf" srcId="{8E8BE9FA-4A13-4D5F-B652-3E1B34A0E541}" destId="{5BB7480C-985C-43D7-8C1E-E5C7D89B06FB}" srcOrd="0" destOrd="0" presId="urn:microsoft.com/office/officeart/2005/8/layout/vList2"/>
    <dgm:cxn modelId="{601E5892-7818-4EA7-A2C7-F758E6EDEF93}" srcId="{8E8BE9FA-4A13-4D5F-B652-3E1B34A0E541}" destId="{46F82BBA-E64A-4C04-9F24-E2DA94A2BB03}" srcOrd="0" destOrd="0" parTransId="{ACE92BFD-32A6-49A2-B4DE-2E1E40D12483}" sibTransId="{B8F913C4-52D2-4F79-A860-42C723F56601}"/>
    <dgm:cxn modelId="{CEDB2FA2-F526-451D-9267-C87B456A6ED9}" srcId="{8E8BE9FA-4A13-4D5F-B652-3E1B34A0E541}" destId="{AC85A170-E1EF-4AC7-BEFE-AC54F5E61AFE}" srcOrd="1" destOrd="0" parTransId="{883F93A8-A2D0-41E4-B835-414DE36ADBD0}" sibTransId="{586437EE-DCDA-432D-B69C-A78A564278B5}"/>
    <dgm:cxn modelId="{AC5AE0BF-5D7E-4D9A-BA60-5FA9938D1264}" srcId="{8E8BE9FA-4A13-4D5F-B652-3E1B34A0E541}" destId="{6E18E798-201A-4EB6-B29B-435FBA6F7CBD}" srcOrd="2" destOrd="0" parTransId="{BDFD385F-683F-462F-8472-BAA9F5BF82CB}" sibTransId="{9F01D8F6-A725-450B-A93B-186931DABF8D}"/>
    <dgm:cxn modelId="{43938EC4-DB07-495B-8E62-3E6985565B87}" type="presOf" srcId="{46F82BBA-E64A-4C04-9F24-E2DA94A2BB03}" destId="{700DE755-196F-4CF1-87A3-2B1B11EBBCE4}" srcOrd="0" destOrd="0" presId="urn:microsoft.com/office/officeart/2005/8/layout/vList2"/>
    <dgm:cxn modelId="{A1C7D0EB-D852-4882-B288-52F59B6AEA6B}" type="presParOf" srcId="{5BB7480C-985C-43D7-8C1E-E5C7D89B06FB}" destId="{700DE755-196F-4CF1-87A3-2B1B11EBBCE4}" srcOrd="0" destOrd="0" presId="urn:microsoft.com/office/officeart/2005/8/layout/vList2"/>
    <dgm:cxn modelId="{67231F66-0C50-4A02-8137-528F9E31FE38}" type="presParOf" srcId="{5BB7480C-985C-43D7-8C1E-E5C7D89B06FB}" destId="{A2D1D7AE-5850-4B92-823D-421A92E92DD5}" srcOrd="1" destOrd="0" presId="urn:microsoft.com/office/officeart/2005/8/layout/vList2"/>
    <dgm:cxn modelId="{A9946A23-0B5C-4571-AF5A-A4F24F55FA29}" type="presParOf" srcId="{5BB7480C-985C-43D7-8C1E-E5C7D89B06FB}" destId="{C16BFFDF-A2DA-4AC7-8448-6AACBBAAB732}" srcOrd="2" destOrd="0" presId="urn:microsoft.com/office/officeart/2005/8/layout/vList2"/>
    <dgm:cxn modelId="{AD0A58E4-39DA-4782-816D-FD5B361D59EF}" type="presParOf" srcId="{5BB7480C-985C-43D7-8C1E-E5C7D89B06FB}" destId="{78660240-6624-4634-A63C-D3744B82CE33}" srcOrd="3" destOrd="0" presId="urn:microsoft.com/office/officeart/2005/8/layout/vList2"/>
    <dgm:cxn modelId="{F585DD1E-5FB3-45FE-BC00-630406A91993}" type="presParOf" srcId="{5BB7480C-985C-43D7-8C1E-E5C7D89B06FB}" destId="{F6EBA495-10E7-4B51-A251-8D414C99BA6F}"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6BF5DDB-6A5C-4332-9FE2-45CE35CD86F2}"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008333F8-AAC1-47C9-A049-7C094A5F3772}">
      <dgm:prSet/>
      <dgm:spPr/>
      <dgm:t>
        <a:bodyPr/>
        <a:lstStyle/>
        <a:p>
          <a:pPr>
            <a:lnSpc>
              <a:spcPct val="100000"/>
            </a:lnSpc>
          </a:pPr>
          <a:r>
            <a:rPr lang="en-US" dirty="0">
              <a:solidFill>
                <a:schemeClr val="bg2">
                  <a:lumMod val="75000"/>
                </a:schemeClr>
              </a:solidFill>
            </a:rPr>
            <a:t>We prepare our graduates to work in both medical and community-based settings, assuming diverse roles in clinical practice, consultation, teaching, management, research, and advocacy.</a:t>
          </a:r>
        </a:p>
      </dgm:t>
    </dgm:pt>
    <dgm:pt modelId="{6F1C0069-E791-4BC2-A197-4EB4B4C729BA}" type="parTrans" cxnId="{0DF6E96D-77A6-439F-864E-8E491AFB876D}">
      <dgm:prSet/>
      <dgm:spPr/>
      <dgm:t>
        <a:bodyPr/>
        <a:lstStyle/>
        <a:p>
          <a:endParaRPr lang="en-US"/>
        </a:p>
      </dgm:t>
    </dgm:pt>
    <dgm:pt modelId="{C9976194-6563-4528-81F4-B66695936C05}" type="sibTrans" cxnId="{0DF6E96D-77A6-439F-864E-8E491AFB876D}">
      <dgm:prSet/>
      <dgm:spPr/>
      <dgm:t>
        <a:bodyPr/>
        <a:lstStyle/>
        <a:p>
          <a:endParaRPr lang="en-US"/>
        </a:p>
      </dgm:t>
    </dgm:pt>
    <dgm:pt modelId="{0DD429CE-3AFE-4B4A-BED7-D1183AC9DF10}">
      <dgm:prSet/>
      <dgm:spPr/>
      <dgm:t>
        <a:bodyPr/>
        <a:lstStyle/>
        <a:p>
          <a:pPr>
            <a:lnSpc>
              <a:spcPct val="100000"/>
            </a:lnSpc>
          </a:pPr>
          <a:r>
            <a:rPr lang="en-US" dirty="0">
              <a:solidFill>
                <a:schemeClr val="bg2">
                  <a:lumMod val="75000"/>
                </a:schemeClr>
              </a:solidFill>
            </a:rPr>
            <a:t>Our unique occupation-based hands-on experiences in the community set us apart from other programs.  These exceptional opportunities are designed to provide our students with an opportunity to participate in innovative and emerging areas of practice directed toward enhancing engagement in meaningful occupations to improve the quality of life and health of participants.  </a:t>
          </a:r>
        </a:p>
      </dgm:t>
    </dgm:pt>
    <dgm:pt modelId="{DCF8C31F-933B-47A4-930A-4C899A99638F}" type="parTrans" cxnId="{AA6493CA-73C3-42D5-B818-35264BC15301}">
      <dgm:prSet/>
      <dgm:spPr/>
      <dgm:t>
        <a:bodyPr/>
        <a:lstStyle/>
        <a:p>
          <a:endParaRPr lang="en-US"/>
        </a:p>
      </dgm:t>
    </dgm:pt>
    <dgm:pt modelId="{6C67C0E8-A0F1-4265-BD93-CCC39757938C}" type="sibTrans" cxnId="{AA6493CA-73C3-42D5-B818-35264BC15301}">
      <dgm:prSet/>
      <dgm:spPr/>
      <dgm:t>
        <a:bodyPr/>
        <a:lstStyle/>
        <a:p>
          <a:endParaRPr lang="en-US"/>
        </a:p>
      </dgm:t>
    </dgm:pt>
    <dgm:pt modelId="{6A47652C-232B-45D8-9D8E-648358EA1572}">
      <dgm:prSet/>
      <dgm:spPr/>
      <dgm:t>
        <a:bodyPr/>
        <a:lstStyle/>
        <a:p>
          <a:pPr>
            <a:lnSpc>
              <a:spcPct val="100000"/>
            </a:lnSpc>
          </a:pPr>
          <a:r>
            <a:rPr lang="en-US" dirty="0">
              <a:solidFill>
                <a:schemeClr val="bg2">
                  <a:lumMod val="75000"/>
                </a:schemeClr>
              </a:solidFill>
            </a:rPr>
            <a:t>Our experienced faculty provides high-quality instruction and learning opportunities, preparing graduates to become skilled and ethical practitioners who provide occupational therapy services to diverse individuals, groups, communities, and populations within complex interdisciplinary systems using the best evidence. </a:t>
          </a:r>
        </a:p>
      </dgm:t>
    </dgm:pt>
    <dgm:pt modelId="{6AB7E0F6-9285-45E5-A16F-7DC4E2E13F50}" type="parTrans" cxnId="{CAA7F56C-0F5A-49CD-9F5E-A2F5609784D7}">
      <dgm:prSet/>
      <dgm:spPr/>
      <dgm:t>
        <a:bodyPr/>
        <a:lstStyle/>
        <a:p>
          <a:endParaRPr lang="en-US"/>
        </a:p>
      </dgm:t>
    </dgm:pt>
    <dgm:pt modelId="{21FC9400-7C19-4E44-8753-BA5FCFA51206}" type="sibTrans" cxnId="{CAA7F56C-0F5A-49CD-9F5E-A2F5609784D7}">
      <dgm:prSet/>
      <dgm:spPr/>
      <dgm:t>
        <a:bodyPr/>
        <a:lstStyle/>
        <a:p>
          <a:endParaRPr lang="en-US"/>
        </a:p>
      </dgm:t>
    </dgm:pt>
    <dgm:pt modelId="{6415F939-EB96-4A71-8068-07036929417C}" type="pres">
      <dgm:prSet presAssocID="{36BF5DDB-6A5C-4332-9FE2-45CE35CD86F2}" presName="root" presStyleCnt="0">
        <dgm:presLayoutVars>
          <dgm:dir/>
          <dgm:resizeHandles val="exact"/>
        </dgm:presLayoutVars>
      </dgm:prSet>
      <dgm:spPr/>
    </dgm:pt>
    <dgm:pt modelId="{C0BE9CBF-2708-4244-9DEF-360D4939A090}" type="pres">
      <dgm:prSet presAssocID="{008333F8-AAC1-47C9-A049-7C094A5F3772}" presName="compNode" presStyleCnt="0"/>
      <dgm:spPr/>
    </dgm:pt>
    <dgm:pt modelId="{D700044B-6474-4428-9368-5E5585222E56}" type="pres">
      <dgm:prSet presAssocID="{008333F8-AAC1-47C9-A049-7C094A5F3772}" presName="bgRect" presStyleLbl="bgShp" presStyleIdx="0" presStyleCnt="3"/>
      <dgm:spPr/>
    </dgm:pt>
    <dgm:pt modelId="{A76F9197-8E38-472D-96C0-96724ECC11E8}" type="pres">
      <dgm:prSet presAssocID="{008333F8-AAC1-47C9-A049-7C094A5F3772}"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Robot"/>
        </a:ext>
      </dgm:extLst>
    </dgm:pt>
    <dgm:pt modelId="{8A0065B3-BB1D-4702-AA6E-5AD27B9A84DF}" type="pres">
      <dgm:prSet presAssocID="{008333F8-AAC1-47C9-A049-7C094A5F3772}" presName="spaceRect" presStyleCnt="0"/>
      <dgm:spPr/>
    </dgm:pt>
    <dgm:pt modelId="{1261F302-A270-4D5F-92DF-EB29C5C2F85E}" type="pres">
      <dgm:prSet presAssocID="{008333F8-AAC1-47C9-A049-7C094A5F3772}" presName="parTx" presStyleLbl="revTx" presStyleIdx="0" presStyleCnt="3">
        <dgm:presLayoutVars>
          <dgm:chMax val="0"/>
          <dgm:chPref val="0"/>
        </dgm:presLayoutVars>
      </dgm:prSet>
      <dgm:spPr/>
    </dgm:pt>
    <dgm:pt modelId="{E53BCB18-82E1-4C84-B928-83E19673D0C7}" type="pres">
      <dgm:prSet presAssocID="{C9976194-6563-4528-81F4-B66695936C05}" presName="sibTrans" presStyleCnt="0"/>
      <dgm:spPr/>
    </dgm:pt>
    <dgm:pt modelId="{8BEBCA5D-9701-4A8D-A4C9-9E08AE310355}" type="pres">
      <dgm:prSet presAssocID="{0DD429CE-3AFE-4B4A-BED7-D1183AC9DF10}" presName="compNode" presStyleCnt="0"/>
      <dgm:spPr/>
    </dgm:pt>
    <dgm:pt modelId="{4BE9ABE8-0403-4D52-B030-8813DA330CF4}" type="pres">
      <dgm:prSet presAssocID="{0DD429CE-3AFE-4B4A-BED7-D1183AC9DF10}" presName="bgRect" presStyleLbl="bgShp" presStyleIdx="1" presStyleCnt="3"/>
      <dgm:spPr/>
    </dgm:pt>
    <dgm:pt modelId="{193D4A5C-1234-4A4B-8AAD-CC7A77D978B3}" type="pres">
      <dgm:prSet presAssocID="{0DD429CE-3AFE-4B4A-BED7-D1183AC9DF10}"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Fabric Report Library"/>
        </a:ext>
      </dgm:extLst>
    </dgm:pt>
    <dgm:pt modelId="{742E0FF3-7566-456B-BAFE-9E5168AF91E7}" type="pres">
      <dgm:prSet presAssocID="{0DD429CE-3AFE-4B4A-BED7-D1183AC9DF10}" presName="spaceRect" presStyleCnt="0"/>
      <dgm:spPr/>
    </dgm:pt>
    <dgm:pt modelId="{29849E09-EC03-47EE-BEBF-250373EDACD4}" type="pres">
      <dgm:prSet presAssocID="{0DD429CE-3AFE-4B4A-BED7-D1183AC9DF10}" presName="parTx" presStyleLbl="revTx" presStyleIdx="1" presStyleCnt="3">
        <dgm:presLayoutVars>
          <dgm:chMax val="0"/>
          <dgm:chPref val="0"/>
        </dgm:presLayoutVars>
      </dgm:prSet>
      <dgm:spPr/>
    </dgm:pt>
    <dgm:pt modelId="{9F31C707-BC62-4385-B734-3BD2C4F12EA7}" type="pres">
      <dgm:prSet presAssocID="{6C67C0E8-A0F1-4265-BD93-CCC39757938C}" presName="sibTrans" presStyleCnt="0"/>
      <dgm:spPr/>
    </dgm:pt>
    <dgm:pt modelId="{C7725F5B-0AE5-4A8C-927E-4724620F51E5}" type="pres">
      <dgm:prSet presAssocID="{6A47652C-232B-45D8-9D8E-648358EA1572}" presName="compNode" presStyleCnt="0"/>
      <dgm:spPr/>
    </dgm:pt>
    <dgm:pt modelId="{72815D0B-BD5F-4C79-BBE0-34F2DCB4D17F}" type="pres">
      <dgm:prSet presAssocID="{6A47652C-232B-45D8-9D8E-648358EA1572}" presName="bgRect" presStyleLbl="bgShp" presStyleIdx="2" presStyleCnt="3"/>
      <dgm:spPr/>
    </dgm:pt>
    <dgm:pt modelId="{B881B6DC-6E2F-4901-8DF8-28BFC45A48EF}" type="pres">
      <dgm:prSet presAssocID="{6A47652C-232B-45D8-9D8E-648358EA1572}"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Education"/>
        </a:ext>
      </dgm:extLst>
    </dgm:pt>
    <dgm:pt modelId="{E3111460-7E1B-4EAC-A8E1-55D25B84F8C4}" type="pres">
      <dgm:prSet presAssocID="{6A47652C-232B-45D8-9D8E-648358EA1572}" presName="spaceRect" presStyleCnt="0"/>
      <dgm:spPr/>
    </dgm:pt>
    <dgm:pt modelId="{AE911C4D-F920-41C0-B1D2-8AB1B0C54E09}" type="pres">
      <dgm:prSet presAssocID="{6A47652C-232B-45D8-9D8E-648358EA1572}" presName="parTx" presStyleLbl="revTx" presStyleIdx="2" presStyleCnt="3">
        <dgm:presLayoutVars>
          <dgm:chMax val="0"/>
          <dgm:chPref val="0"/>
        </dgm:presLayoutVars>
      </dgm:prSet>
      <dgm:spPr/>
    </dgm:pt>
  </dgm:ptLst>
  <dgm:cxnLst>
    <dgm:cxn modelId="{E59CE34B-635D-489C-91FC-A25400980AB5}" type="presOf" srcId="{6A47652C-232B-45D8-9D8E-648358EA1572}" destId="{AE911C4D-F920-41C0-B1D2-8AB1B0C54E09}" srcOrd="0" destOrd="0" presId="urn:microsoft.com/office/officeart/2018/2/layout/IconVerticalSolidList"/>
    <dgm:cxn modelId="{CAA7F56C-0F5A-49CD-9F5E-A2F5609784D7}" srcId="{36BF5DDB-6A5C-4332-9FE2-45CE35CD86F2}" destId="{6A47652C-232B-45D8-9D8E-648358EA1572}" srcOrd="2" destOrd="0" parTransId="{6AB7E0F6-9285-45E5-A16F-7DC4E2E13F50}" sibTransId="{21FC9400-7C19-4E44-8753-BA5FCFA51206}"/>
    <dgm:cxn modelId="{0DF6E96D-77A6-439F-864E-8E491AFB876D}" srcId="{36BF5DDB-6A5C-4332-9FE2-45CE35CD86F2}" destId="{008333F8-AAC1-47C9-A049-7C094A5F3772}" srcOrd="0" destOrd="0" parTransId="{6F1C0069-E791-4BC2-A197-4EB4B4C729BA}" sibTransId="{C9976194-6563-4528-81F4-B66695936C05}"/>
    <dgm:cxn modelId="{F56E2258-84F0-46FA-A68A-6CF719C10FB0}" type="presOf" srcId="{0DD429CE-3AFE-4B4A-BED7-D1183AC9DF10}" destId="{29849E09-EC03-47EE-BEBF-250373EDACD4}" srcOrd="0" destOrd="0" presId="urn:microsoft.com/office/officeart/2018/2/layout/IconVerticalSolidList"/>
    <dgm:cxn modelId="{0F996999-5E61-4454-A04D-7FF5E94E32B1}" type="presOf" srcId="{36BF5DDB-6A5C-4332-9FE2-45CE35CD86F2}" destId="{6415F939-EB96-4A71-8068-07036929417C}" srcOrd="0" destOrd="0" presId="urn:microsoft.com/office/officeart/2018/2/layout/IconVerticalSolidList"/>
    <dgm:cxn modelId="{9C164FC9-5053-4EC5-B9BD-8E9FCB1E8611}" type="presOf" srcId="{008333F8-AAC1-47C9-A049-7C094A5F3772}" destId="{1261F302-A270-4D5F-92DF-EB29C5C2F85E}" srcOrd="0" destOrd="0" presId="urn:microsoft.com/office/officeart/2018/2/layout/IconVerticalSolidList"/>
    <dgm:cxn modelId="{AA6493CA-73C3-42D5-B818-35264BC15301}" srcId="{36BF5DDB-6A5C-4332-9FE2-45CE35CD86F2}" destId="{0DD429CE-3AFE-4B4A-BED7-D1183AC9DF10}" srcOrd="1" destOrd="0" parTransId="{DCF8C31F-933B-47A4-930A-4C899A99638F}" sibTransId="{6C67C0E8-A0F1-4265-BD93-CCC39757938C}"/>
    <dgm:cxn modelId="{0A1DD950-4272-4CF5-A7F8-0190D53388C4}" type="presParOf" srcId="{6415F939-EB96-4A71-8068-07036929417C}" destId="{C0BE9CBF-2708-4244-9DEF-360D4939A090}" srcOrd="0" destOrd="0" presId="urn:microsoft.com/office/officeart/2018/2/layout/IconVerticalSolidList"/>
    <dgm:cxn modelId="{4A3C2F1A-3EE0-4745-BBC0-011691999053}" type="presParOf" srcId="{C0BE9CBF-2708-4244-9DEF-360D4939A090}" destId="{D700044B-6474-4428-9368-5E5585222E56}" srcOrd="0" destOrd="0" presId="urn:microsoft.com/office/officeart/2018/2/layout/IconVerticalSolidList"/>
    <dgm:cxn modelId="{79D86654-564E-454C-9931-3B4D8F1CD299}" type="presParOf" srcId="{C0BE9CBF-2708-4244-9DEF-360D4939A090}" destId="{A76F9197-8E38-472D-96C0-96724ECC11E8}" srcOrd="1" destOrd="0" presId="urn:microsoft.com/office/officeart/2018/2/layout/IconVerticalSolidList"/>
    <dgm:cxn modelId="{9B7D9BB7-FA4C-45C1-8BDF-653045A56128}" type="presParOf" srcId="{C0BE9CBF-2708-4244-9DEF-360D4939A090}" destId="{8A0065B3-BB1D-4702-AA6E-5AD27B9A84DF}" srcOrd="2" destOrd="0" presId="urn:microsoft.com/office/officeart/2018/2/layout/IconVerticalSolidList"/>
    <dgm:cxn modelId="{B50008D0-76B0-48E5-9674-4FA11A39591B}" type="presParOf" srcId="{C0BE9CBF-2708-4244-9DEF-360D4939A090}" destId="{1261F302-A270-4D5F-92DF-EB29C5C2F85E}" srcOrd="3" destOrd="0" presId="urn:microsoft.com/office/officeart/2018/2/layout/IconVerticalSolidList"/>
    <dgm:cxn modelId="{07AF82B8-C0BC-4A45-A200-B676F2858E46}" type="presParOf" srcId="{6415F939-EB96-4A71-8068-07036929417C}" destId="{E53BCB18-82E1-4C84-B928-83E19673D0C7}" srcOrd="1" destOrd="0" presId="urn:microsoft.com/office/officeart/2018/2/layout/IconVerticalSolidList"/>
    <dgm:cxn modelId="{E76C500E-63FE-4064-8341-341D31CDB2ED}" type="presParOf" srcId="{6415F939-EB96-4A71-8068-07036929417C}" destId="{8BEBCA5D-9701-4A8D-A4C9-9E08AE310355}" srcOrd="2" destOrd="0" presId="urn:microsoft.com/office/officeart/2018/2/layout/IconVerticalSolidList"/>
    <dgm:cxn modelId="{E6C3B034-5946-4638-BB05-17178C8BC711}" type="presParOf" srcId="{8BEBCA5D-9701-4A8D-A4C9-9E08AE310355}" destId="{4BE9ABE8-0403-4D52-B030-8813DA330CF4}" srcOrd="0" destOrd="0" presId="urn:microsoft.com/office/officeart/2018/2/layout/IconVerticalSolidList"/>
    <dgm:cxn modelId="{13BF225E-F57D-4E70-9DDB-DA773978FC0C}" type="presParOf" srcId="{8BEBCA5D-9701-4A8D-A4C9-9E08AE310355}" destId="{193D4A5C-1234-4A4B-8AAD-CC7A77D978B3}" srcOrd="1" destOrd="0" presId="urn:microsoft.com/office/officeart/2018/2/layout/IconVerticalSolidList"/>
    <dgm:cxn modelId="{05BCBFA8-9431-4929-9EDA-C5512E9AEBBB}" type="presParOf" srcId="{8BEBCA5D-9701-4A8D-A4C9-9E08AE310355}" destId="{742E0FF3-7566-456B-BAFE-9E5168AF91E7}" srcOrd="2" destOrd="0" presId="urn:microsoft.com/office/officeart/2018/2/layout/IconVerticalSolidList"/>
    <dgm:cxn modelId="{F3AC2F93-550E-4B19-A802-2E1B633D4861}" type="presParOf" srcId="{8BEBCA5D-9701-4A8D-A4C9-9E08AE310355}" destId="{29849E09-EC03-47EE-BEBF-250373EDACD4}" srcOrd="3" destOrd="0" presId="urn:microsoft.com/office/officeart/2018/2/layout/IconVerticalSolidList"/>
    <dgm:cxn modelId="{81F03252-2080-42DD-84B0-CD82FC253D82}" type="presParOf" srcId="{6415F939-EB96-4A71-8068-07036929417C}" destId="{9F31C707-BC62-4385-B734-3BD2C4F12EA7}" srcOrd="3" destOrd="0" presId="urn:microsoft.com/office/officeart/2018/2/layout/IconVerticalSolidList"/>
    <dgm:cxn modelId="{8D4CBE44-9605-4710-B2B6-C6DA5ABDC82C}" type="presParOf" srcId="{6415F939-EB96-4A71-8068-07036929417C}" destId="{C7725F5B-0AE5-4A8C-927E-4724620F51E5}" srcOrd="4" destOrd="0" presId="urn:microsoft.com/office/officeart/2018/2/layout/IconVerticalSolidList"/>
    <dgm:cxn modelId="{2617C6C0-A8BC-4649-A463-21E055459E6B}" type="presParOf" srcId="{C7725F5B-0AE5-4A8C-927E-4724620F51E5}" destId="{72815D0B-BD5F-4C79-BBE0-34F2DCB4D17F}" srcOrd="0" destOrd="0" presId="urn:microsoft.com/office/officeart/2018/2/layout/IconVerticalSolidList"/>
    <dgm:cxn modelId="{C5DA9A37-313B-4B0D-8B0E-A1205D1D2E32}" type="presParOf" srcId="{C7725F5B-0AE5-4A8C-927E-4724620F51E5}" destId="{B881B6DC-6E2F-4901-8DF8-28BFC45A48EF}" srcOrd="1" destOrd="0" presId="urn:microsoft.com/office/officeart/2018/2/layout/IconVerticalSolidList"/>
    <dgm:cxn modelId="{8A466A7B-D3F1-4D96-B70D-C1256E6F4A42}" type="presParOf" srcId="{C7725F5B-0AE5-4A8C-927E-4724620F51E5}" destId="{E3111460-7E1B-4EAC-A8E1-55D25B84F8C4}" srcOrd="2" destOrd="0" presId="urn:microsoft.com/office/officeart/2018/2/layout/IconVerticalSolidList"/>
    <dgm:cxn modelId="{B3BE1040-53E0-48AE-BEC6-62BD9B237F35}" type="presParOf" srcId="{C7725F5B-0AE5-4A8C-927E-4724620F51E5}" destId="{AE911C4D-F920-41C0-B1D2-8AB1B0C54E09}"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379D830-F08D-40E0-A0B5-F039389A46E4}"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n-US"/>
        </a:p>
      </dgm:t>
    </dgm:pt>
    <dgm:pt modelId="{B55D40FC-98BB-4D19-BC53-93E73F680726}">
      <dgm:prSet/>
      <dgm:spPr/>
      <dgm:t>
        <a:bodyPr/>
        <a:lstStyle/>
        <a:p>
          <a:r>
            <a:rPr lang="en-US" dirty="0"/>
            <a:t>Our faculty have expertise in occupational science, occupational justice, school-based practice, sensory processing challenges, older adults, assistive technology, and population health (promotion, prevention, and intervention), mental health, and much more!</a:t>
          </a:r>
        </a:p>
      </dgm:t>
    </dgm:pt>
    <dgm:pt modelId="{36F1B1F2-4C81-471A-8CD0-9AE913F04491}" type="parTrans" cxnId="{21C21DE7-BD91-49E9-AE7B-C4463F18339E}">
      <dgm:prSet/>
      <dgm:spPr/>
      <dgm:t>
        <a:bodyPr/>
        <a:lstStyle/>
        <a:p>
          <a:endParaRPr lang="en-US"/>
        </a:p>
      </dgm:t>
    </dgm:pt>
    <dgm:pt modelId="{E23A29C9-989F-4025-9FF7-D8F85E837FAB}" type="sibTrans" cxnId="{21C21DE7-BD91-49E9-AE7B-C4463F18339E}">
      <dgm:prSet/>
      <dgm:spPr/>
      <dgm:t>
        <a:bodyPr/>
        <a:lstStyle/>
        <a:p>
          <a:endParaRPr lang="en-US"/>
        </a:p>
      </dgm:t>
    </dgm:pt>
    <dgm:pt modelId="{CC088A79-78DF-415E-98E4-79CA29DAD327}">
      <dgm:prSet/>
      <dgm:spPr/>
      <dgm:t>
        <a:bodyPr/>
        <a:lstStyle/>
        <a:p>
          <a:r>
            <a:rPr lang="en-US" dirty="0"/>
            <a:t>Visit our website for faculty profiles:</a:t>
          </a:r>
        </a:p>
        <a:p>
          <a:r>
            <a:rPr lang="en-US" u="sng" dirty="0">
              <a:solidFill>
                <a:srgbClr val="92D050"/>
              </a:solidFill>
            </a:rPr>
            <a:t>https://health.csuohio.edu/occupational-therapy/faculty-and-staff-1</a:t>
          </a:r>
        </a:p>
      </dgm:t>
    </dgm:pt>
    <dgm:pt modelId="{F64F42F7-4F49-4E49-AA30-FDF1F924AB9B}" type="parTrans" cxnId="{5F5D7ABA-D41E-48AE-B7E9-9E1647EC75F3}">
      <dgm:prSet/>
      <dgm:spPr/>
      <dgm:t>
        <a:bodyPr/>
        <a:lstStyle/>
        <a:p>
          <a:endParaRPr lang="en-US"/>
        </a:p>
      </dgm:t>
    </dgm:pt>
    <dgm:pt modelId="{0A5A5ABF-51B7-4D99-9F91-CCB731E2D957}" type="sibTrans" cxnId="{5F5D7ABA-D41E-48AE-B7E9-9E1647EC75F3}">
      <dgm:prSet/>
      <dgm:spPr/>
      <dgm:t>
        <a:bodyPr/>
        <a:lstStyle/>
        <a:p>
          <a:endParaRPr lang="en-US"/>
        </a:p>
      </dgm:t>
    </dgm:pt>
    <dgm:pt modelId="{688D5B58-9A2D-49CB-9ECF-65E5BBFD6D8D}" type="pres">
      <dgm:prSet presAssocID="{9379D830-F08D-40E0-A0B5-F039389A46E4}" presName="Name0" presStyleCnt="0">
        <dgm:presLayoutVars>
          <dgm:dir/>
          <dgm:animLvl val="lvl"/>
          <dgm:resizeHandles val="exact"/>
        </dgm:presLayoutVars>
      </dgm:prSet>
      <dgm:spPr/>
    </dgm:pt>
    <dgm:pt modelId="{38507C4B-9D37-4F67-B62B-578C10ACAF51}" type="pres">
      <dgm:prSet presAssocID="{CC088A79-78DF-415E-98E4-79CA29DAD327}" presName="boxAndChildren" presStyleCnt="0"/>
      <dgm:spPr/>
    </dgm:pt>
    <dgm:pt modelId="{033396BC-053C-432E-B351-44123E9A0306}" type="pres">
      <dgm:prSet presAssocID="{CC088A79-78DF-415E-98E4-79CA29DAD327}" presName="parentTextBox" presStyleLbl="node1" presStyleIdx="0" presStyleCnt="2"/>
      <dgm:spPr/>
    </dgm:pt>
    <dgm:pt modelId="{E2CD2DD9-2270-443A-AADB-B30B9F6D9F6D}" type="pres">
      <dgm:prSet presAssocID="{E23A29C9-989F-4025-9FF7-D8F85E837FAB}" presName="sp" presStyleCnt="0"/>
      <dgm:spPr/>
    </dgm:pt>
    <dgm:pt modelId="{CB4813D0-2804-48D0-BA68-9E479D87B545}" type="pres">
      <dgm:prSet presAssocID="{B55D40FC-98BB-4D19-BC53-93E73F680726}" presName="arrowAndChildren" presStyleCnt="0"/>
      <dgm:spPr/>
    </dgm:pt>
    <dgm:pt modelId="{97986343-42D6-4FCB-A32E-048E62970D2B}" type="pres">
      <dgm:prSet presAssocID="{B55D40FC-98BB-4D19-BC53-93E73F680726}" presName="parentTextArrow" presStyleLbl="node1" presStyleIdx="1" presStyleCnt="2"/>
      <dgm:spPr/>
    </dgm:pt>
  </dgm:ptLst>
  <dgm:cxnLst>
    <dgm:cxn modelId="{5F5D7ABA-D41E-48AE-B7E9-9E1647EC75F3}" srcId="{9379D830-F08D-40E0-A0B5-F039389A46E4}" destId="{CC088A79-78DF-415E-98E4-79CA29DAD327}" srcOrd="1" destOrd="0" parTransId="{F64F42F7-4F49-4E49-AA30-FDF1F924AB9B}" sibTransId="{0A5A5ABF-51B7-4D99-9F91-CCB731E2D957}"/>
    <dgm:cxn modelId="{82EB3ED7-A8C2-4D1F-B5C3-0ABB1190F177}" type="presOf" srcId="{CC088A79-78DF-415E-98E4-79CA29DAD327}" destId="{033396BC-053C-432E-B351-44123E9A0306}" srcOrd="0" destOrd="0" presId="urn:microsoft.com/office/officeart/2005/8/layout/process4"/>
    <dgm:cxn modelId="{527079E5-6636-4586-A39D-1E39C7A474CF}" type="presOf" srcId="{9379D830-F08D-40E0-A0B5-F039389A46E4}" destId="{688D5B58-9A2D-49CB-9ECF-65E5BBFD6D8D}" srcOrd="0" destOrd="0" presId="urn:microsoft.com/office/officeart/2005/8/layout/process4"/>
    <dgm:cxn modelId="{21C21DE7-BD91-49E9-AE7B-C4463F18339E}" srcId="{9379D830-F08D-40E0-A0B5-F039389A46E4}" destId="{B55D40FC-98BB-4D19-BC53-93E73F680726}" srcOrd="0" destOrd="0" parTransId="{36F1B1F2-4C81-471A-8CD0-9AE913F04491}" sibTransId="{E23A29C9-989F-4025-9FF7-D8F85E837FAB}"/>
    <dgm:cxn modelId="{EA2ED9EF-6EA7-4B13-B306-456097EA2A4D}" type="presOf" srcId="{B55D40FC-98BB-4D19-BC53-93E73F680726}" destId="{97986343-42D6-4FCB-A32E-048E62970D2B}" srcOrd="0" destOrd="0" presId="urn:microsoft.com/office/officeart/2005/8/layout/process4"/>
    <dgm:cxn modelId="{C0F045B8-332D-4BC6-BC7F-7D676DCB4E39}" type="presParOf" srcId="{688D5B58-9A2D-49CB-9ECF-65E5BBFD6D8D}" destId="{38507C4B-9D37-4F67-B62B-578C10ACAF51}" srcOrd="0" destOrd="0" presId="urn:microsoft.com/office/officeart/2005/8/layout/process4"/>
    <dgm:cxn modelId="{5FCBB59B-44AD-4441-9863-DC4D02004B11}" type="presParOf" srcId="{38507C4B-9D37-4F67-B62B-578C10ACAF51}" destId="{033396BC-053C-432E-B351-44123E9A0306}" srcOrd="0" destOrd="0" presId="urn:microsoft.com/office/officeart/2005/8/layout/process4"/>
    <dgm:cxn modelId="{F532D517-718F-446B-94F6-665EA7F26077}" type="presParOf" srcId="{688D5B58-9A2D-49CB-9ECF-65E5BBFD6D8D}" destId="{E2CD2DD9-2270-443A-AADB-B30B9F6D9F6D}" srcOrd="1" destOrd="0" presId="urn:microsoft.com/office/officeart/2005/8/layout/process4"/>
    <dgm:cxn modelId="{C12B677A-786D-4A4F-B08C-1CAA2D61D2A1}" type="presParOf" srcId="{688D5B58-9A2D-49CB-9ECF-65E5BBFD6D8D}" destId="{CB4813D0-2804-48D0-BA68-9E479D87B545}" srcOrd="2" destOrd="0" presId="urn:microsoft.com/office/officeart/2005/8/layout/process4"/>
    <dgm:cxn modelId="{278C1300-D692-4157-B8D7-CB33950BA42E}" type="presParOf" srcId="{CB4813D0-2804-48D0-BA68-9E479D87B545}" destId="{97986343-42D6-4FCB-A32E-048E62970D2B}"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7AF8899-E7FB-43D3-BAD4-78024EDD732E}"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54B58CF2-7BEF-49C8-9117-2BC44B581AB2}">
      <dgm:prSet/>
      <dgm:spPr/>
      <dgm:t>
        <a:bodyPr/>
        <a:lstStyle/>
        <a:p>
          <a:pPr>
            <a:lnSpc>
              <a:spcPct val="100000"/>
            </a:lnSpc>
          </a:pPr>
          <a:r>
            <a:rPr lang="en-US" b="0" i="0"/>
            <a:t>Cleveland State University’s entry-level occupational therapy doctoral degree program is accredited by the Accreditation Council for Occupational Therapy Education (ACOTE) of the American Occupational Therapy Association (AOTA), located at 6116 Executive Boulevard, Suite 200, North Bethesda, MD 20852-4929. ACOTE’s telephone number c/o AOTA is (301) 652-AOTA and its web address is </a:t>
          </a:r>
          <a:r>
            <a:rPr lang="en-US" b="0" i="0">
              <a:hlinkClick xmlns:r="http://schemas.openxmlformats.org/officeDocument/2006/relationships" r:id="rId1"/>
            </a:rPr>
            <a:t>www.acoteonline.org</a:t>
          </a:r>
          <a:r>
            <a:rPr lang="en-US" b="0" i="0"/>
            <a:t>. </a:t>
          </a:r>
          <a:endParaRPr lang="en-US"/>
        </a:p>
      </dgm:t>
    </dgm:pt>
    <dgm:pt modelId="{E796D514-06D9-43B9-B43C-E1F04AEEFDEB}" type="parTrans" cxnId="{2EF37FBC-4395-4F6E-8DFD-8642A9645974}">
      <dgm:prSet/>
      <dgm:spPr/>
      <dgm:t>
        <a:bodyPr/>
        <a:lstStyle/>
        <a:p>
          <a:endParaRPr lang="en-US"/>
        </a:p>
      </dgm:t>
    </dgm:pt>
    <dgm:pt modelId="{33AA2711-36A7-41F1-8A9F-51C2A11F1C9F}" type="sibTrans" cxnId="{2EF37FBC-4395-4F6E-8DFD-8642A9645974}">
      <dgm:prSet/>
      <dgm:spPr/>
      <dgm:t>
        <a:bodyPr/>
        <a:lstStyle/>
        <a:p>
          <a:pPr>
            <a:lnSpc>
              <a:spcPct val="100000"/>
            </a:lnSpc>
          </a:pPr>
          <a:endParaRPr lang="en-US"/>
        </a:p>
      </dgm:t>
    </dgm:pt>
    <dgm:pt modelId="{57AC9B69-9E7C-4EE7-A3E3-5C5731B18EB4}">
      <dgm:prSet/>
      <dgm:spPr/>
      <dgm:t>
        <a:bodyPr/>
        <a:lstStyle/>
        <a:p>
          <a:pPr>
            <a:lnSpc>
              <a:spcPct val="100000"/>
            </a:lnSpc>
          </a:pPr>
          <a:r>
            <a:rPr lang="en-US" b="0" i="0"/>
            <a:t>Graduates of the program will be eligible to sit for the national certification examination for the occupational therapist administered by the National Board for Certification in Occupational Therapy (NBCOT). After successful completion of this exam, the individual will be an Occupational Therapist, Registered (OTR). </a:t>
          </a:r>
          <a:endParaRPr lang="en-US"/>
        </a:p>
      </dgm:t>
    </dgm:pt>
    <dgm:pt modelId="{B802D7C5-15B1-4F70-971B-823D31D01792}" type="parTrans" cxnId="{B01F18EA-6D39-4D34-B42A-36D416D50E0C}">
      <dgm:prSet/>
      <dgm:spPr/>
      <dgm:t>
        <a:bodyPr/>
        <a:lstStyle/>
        <a:p>
          <a:endParaRPr lang="en-US"/>
        </a:p>
      </dgm:t>
    </dgm:pt>
    <dgm:pt modelId="{ECE3FC0B-91A5-49BC-82C2-19EFE97899F6}" type="sibTrans" cxnId="{B01F18EA-6D39-4D34-B42A-36D416D50E0C}">
      <dgm:prSet/>
      <dgm:spPr/>
      <dgm:t>
        <a:bodyPr/>
        <a:lstStyle/>
        <a:p>
          <a:pPr>
            <a:lnSpc>
              <a:spcPct val="100000"/>
            </a:lnSpc>
          </a:pPr>
          <a:endParaRPr lang="en-US"/>
        </a:p>
      </dgm:t>
    </dgm:pt>
    <dgm:pt modelId="{E3CD7BDE-0BB5-4B19-A82C-4B28E2953F3E}">
      <dgm:prSet/>
      <dgm:spPr/>
      <dgm:t>
        <a:bodyPr/>
        <a:lstStyle/>
        <a:p>
          <a:pPr>
            <a:lnSpc>
              <a:spcPct val="100000"/>
            </a:lnSpc>
          </a:pPr>
          <a:r>
            <a:rPr lang="en-US" b="0" i="0"/>
            <a:t>In addition, all states require licensure in order to practice; however, state licenses are usually based on the results of the NBCOT Certification Examination. Note that a felony conviction may affect a graduate’s ability to sit for the NBCOT certification examination or attain state licensure.</a:t>
          </a:r>
          <a:endParaRPr lang="en-US"/>
        </a:p>
      </dgm:t>
    </dgm:pt>
    <dgm:pt modelId="{82F2810D-057A-41F6-9CF8-F61F77B4CF88}" type="parTrans" cxnId="{B9DFE3B2-B092-4C28-A75C-6AF8112B6E7F}">
      <dgm:prSet/>
      <dgm:spPr/>
      <dgm:t>
        <a:bodyPr/>
        <a:lstStyle/>
        <a:p>
          <a:endParaRPr lang="en-US"/>
        </a:p>
      </dgm:t>
    </dgm:pt>
    <dgm:pt modelId="{ECE60D22-9730-49EE-B08C-6931AE11D7B8}" type="sibTrans" cxnId="{B9DFE3B2-B092-4C28-A75C-6AF8112B6E7F}">
      <dgm:prSet/>
      <dgm:spPr/>
      <dgm:t>
        <a:bodyPr/>
        <a:lstStyle/>
        <a:p>
          <a:endParaRPr lang="en-US"/>
        </a:p>
      </dgm:t>
    </dgm:pt>
    <dgm:pt modelId="{5AB3522E-FF11-4FCE-BAF3-6B16B39F6E15}" type="pres">
      <dgm:prSet presAssocID="{77AF8899-E7FB-43D3-BAD4-78024EDD732E}" presName="root" presStyleCnt="0">
        <dgm:presLayoutVars>
          <dgm:dir/>
          <dgm:resizeHandles val="exact"/>
        </dgm:presLayoutVars>
      </dgm:prSet>
      <dgm:spPr/>
    </dgm:pt>
    <dgm:pt modelId="{8D8E6F42-F2D7-45DE-B1B3-47833D2D5C2D}" type="pres">
      <dgm:prSet presAssocID="{77AF8899-E7FB-43D3-BAD4-78024EDD732E}" presName="container" presStyleCnt="0">
        <dgm:presLayoutVars>
          <dgm:dir/>
          <dgm:resizeHandles val="exact"/>
        </dgm:presLayoutVars>
      </dgm:prSet>
      <dgm:spPr/>
    </dgm:pt>
    <dgm:pt modelId="{F3038D2F-C82E-45D2-9648-CF406AB163EF}" type="pres">
      <dgm:prSet presAssocID="{54B58CF2-7BEF-49C8-9117-2BC44B581AB2}" presName="compNode" presStyleCnt="0"/>
      <dgm:spPr/>
    </dgm:pt>
    <dgm:pt modelId="{5BB6685C-532C-4DD8-97B2-515C46683955}" type="pres">
      <dgm:prSet presAssocID="{54B58CF2-7BEF-49C8-9117-2BC44B581AB2}" presName="iconBgRect" presStyleLbl="bgShp" presStyleIdx="0" presStyleCnt="3"/>
      <dgm:spPr/>
    </dgm:pt>
    <dgm:pt modelId="{E4C2B9E4-536D-42E4-BC57-548132A3B02E}" type="pres">
      <dgm:prSet presAssocID="{54B58CF2-7BEF-49C8-9117-2BC44B581AB2}" presName="iconRect" presStyleLbl="node1" presStyleIdx="0" presStyleCnt="3"/>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dgm:spPr>
      <dgm:extLst>
        <a:ext uri="{E40237B7-FDA0-4F09-8148-C483321AD2D9}">
          <dgm14:cNvPr xmlns:dgm14="http://schemas.microsoft.com/office/drawing/2010/diagram" id="0" name="" descr="Diploma Roll"/>
        </a:ext>
      </dgm:extLst>
    </dgm:pt>
    <dgm:pt modelId="{B489601D-3D70-4360-AF47-D8CD1937A901}" type="pres">
      <dgm:prSet presAssocID="{54B58CF2-7BEF-49C8-9117-2BC44B581AB2}" presName="spaceRect" presStyleCnt="0"/>
      <dgm:spPr/>
    </dgm:pt>
    <dgm:pt modelId="{214A94F1-1375-46FC-90CB-D6CB589FBA59}" type="pres">
      <dgm:prSet presAssocID="{54B58CF2-7BEF-49C8-9117-2BC44B581AB2}" presName="textRect" presStyleLbl="revTx" presStyleIdx="0" presStyleCnt="3">
        <dgm:presLayoutVars>
          <dgm:chMax val="1"/>
          <dgm:chPref val="1"/>
        </dgm:presLayoutVars>
      </dgm:prSet>
      <dgm:spPr/>
    </dgm:pt>
    <dgm:pt modelId="{E09E85D3-13A8-4F63-921A-4672E8793C31}" type="pres">
      <dgm:prSet presAssocID="{33AA2711-36A7-41F1-8A9F-51C2A11F1C9F}" presName="sibTrans" presStyleLbl="sibTrans2D1" presStyleIdx="0" presStyleCnt="0"/>
      <dgm:spPr/>
    </dgm:pt>
    <dgm:pt modelId="{10F6A661-092A-4461-8511-1E4097B099BE}" type="pres">
      <dgm:prSet presAssocID="{57AC9B69-9E7C-4EE7-A3E3-5C5731B18EB4}" presName="compNode" presStyleCnt="0"/>
      <dgm:spPr/>
    </dgm:pt>
    <dgm:pt modelId="{95DD7E75-FE6A-4266-8298-9392A395DE7F}" type="pres">
      <dgm:prSet presAssocID="{57AC9B69-9E7C-4EE7-A3E3-5C5731B18EB4}" presName="iconBgRect" presStyleLbl="bgShp" presStyleIdx="1" presStyleCnt="3"/>
      <dgm:spPr/>
    </dgm:pt>
    <dgm:pt modelId="{25934C78-78FA-4559-9160-30739A344016}" type="pres">
      <dgm:prSet presAssocID="{57AC9B69-9E7C-4EE7-A3E3-5C5731B18EB4}" presName="iconRect" presStyleLbl="node1" presStyleIdx="1" presStyleCnt="3"/>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dgm:spPr>
      <dgm:extLst>
        <a:ext uri="{E40237B7-FDA0-4F09-8148-C483321AD2D9}">
          <dgm14:cNvPr xmlns:dgm14="http://schemas.microsoft.com/office/drawing/2010/diagram" id="0" name="" descr="Doctor"/>
        </a:ext>
      </dgm:extLst>
    </dgm:pt>
    <dgm:pt modelId="{1D5F6D0F-F2B4-4DE7-BEED-6B36EF699A3D}" type="pres">
      <dgm:prSet presAssocID="{57AC9B69-9E7C-4EE7-A3E3-5C5731B18EB4}" presName="spaceRect" presStyleCnt="0"/>
      <dgm:spPr/>
    </dgm:pt>
    <dgm:pt modelId="{FE3BC108-CB81-4EA8-AA78-4153FF7A7E26}" type="pres">
      <dgm:prSet presAssocID="{57AC9B69-9E7C-4EE7-A3E3-5C5731B18EB4}" presName="textRect" presStyleLbl="revTx" presStyleIdx="1" presStyleCnt="3">
        <dgm:presLayoutVars>
          <dgm:chMax val="1"/>
          <dgm:chPref val="1"/>
        </dgm:presLayoutVars>
      </dgm:prSet>
      <dgm:spPr/>
    </dgm:pt>
    <dgm:pt modelId="{1105790B-F975-430B-818E-4FC4BA650791}" type="pres">
      <dgm:prSet presAssocID="{ECE3FC0B-91A5-49BC-82C2-19EFE97899F6}" presName="sibTrans" presStyleLbl="sibTrans2D1" presStyleIdx="0" presStyleCnt="0"/>
      <dgm:spPr/>
    </dgm:pt>
    <dgm:pt modelId="{3A687F2B-F851-41E5-A5C4-76924B4D3CF7}" type="pres">
      <dgm:prSet presAssocID="{E3CD7BDE-0BB5-4B19-A82C-4B28E2953F3E}" presName="compNode" presStyleCnt="0"/>
      <dgm:spPr/>
    </dgm:pt>
    <dgm:pt modelId="{A376C3D0-F191-43F5-BAD8-C2E03CBA8D06}" type="pres">
      <dgm:prSet presAssocID="{E3CD7BDE-0BB5-4B19-A82C-4B28E2953F3E}" presName="iconBgRect" presStyleLbl="bgShp" presStyleIdx="2" presStyleCnt="3"/>
      <dgm:spPr/>
    </dgm:pt>
    <dgm:pt modelId="{8F0FB8B7-3804-459C-8B73-AF7F5FC61A72}" type="pres">
      <dgm:prSet presAssocID="{E3CD7BDE-0BB5-4B19-A82C-4B28E2953F3E}" presName="iconRect" presStyleLbl="node1" presStyleIdx="2" presStyleCnt="3"/>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dgm:spPr>
      <dgm:extLst>
        <a:ext uri="{E40237B7-FDA0-4F09-8148-C483321AD2D9}">
          <dgm14:cNvPr xmlns:dgm14="http://schemas.microsoft.com/office/drawing/2010/diagram" id="0" name="" descr="Books"/>
        </a:ext>
      </dgm:extLst>
    </dgm:pt>
    <dgm:pt modelId="{1E1498FD-9408-4F36-9997-C64BF5F0A99A}" type="pres">
      <dgm:prSet presAssocID="{E3CD7BDE-0BB5-4B19-A82C-4B28E2953F3E}" presName="spaceRect" presStyleCnt="0"/>
      <dgm:spPr/>
    </dgm:pt>
    <dgm:pt modelId="{5CB3B206-9A07-442B-8369-409B2D2B9280}" type="pres">
      <dgm:prSet presAssocID="{E3CD7BDE-0BB5-4B19-A82C-4B28E2953F3E}" presName="textRect" presStyleLbl="revTx" presStyleIdx="2" presStyleCnt="3">
        <dgm:presLayoutVars>
          <dgm:chMax val="1"/>
          <dgm:chPref val="1"/>
        </dgm:presLayoutVars>
      </dgm:prSet>
      <dgm:spPr/>
    </dgm:pt>
  </dgm:ptLst>
  <dgm:cxnLst>
    <dgm:cxn modelId="{D04F4F16-94AE-4775-B780-92FF58F30E23}" type="presOf" srcId="{ECE3FC0B-91A5-49BC-82C2-19EFE97899F6}" destId="{1105790B-F975-430B-818E-4FC4BA650791}" srcOrd="0" destOrd="0" presId="urn:microsoft.com/office/officeart/2018/2/layout/IconCircleList"/>
    <dgm:cxn modelId="{8C413565-CEE2-4117-B6D9-6AA87A7287C4}" type="presOf" srcId="{77AF8899-E7FB-43D3-BAD4-78024EDD732E}" destId="{5AB3522E-FF11-4FCE-BAF3-6B16B39F6E15}" srcOrd="0" destOrd="0" presId="urn:microsoft.com/office/officeart/2018/2/layout/IconCircleList"/>
    <dgm:cxn modelId="{3AD59C69-1E34-4651-87A7-5AFDE7D44A28}" type="presOf" srcId="{E3CD7BDE-0BB5-4B19-A82C-4B28E2953F3E}" destId="{5CB3B206-9A07-442B-8369-409B2D2B9280}" srcOrd="0" destOrd="0" presId="urn:microsoft.com/office/officeart/2018/2/layout/IconCircleList"/>
    <dgm:cxn modelId="{07F9FA6F-BEBB-40AB-9E9C-F2A72088D5D9}" type="presOf" srcId="{54B58CF2-7BEF-49C8-9117-2BC44B581AB2}" destId="{214A94F1-1375-46FC-90CB-D6CB589FBA59}" srcOrd="0" destOrd="0" presId="urn:microsoft.com/office/officeart/2018/2/layout/IconCircleList"/>
    <dgm:cxn modelId="{E3C74D77-5CA8-4D69-8F76-F4640D6C6F2A}" type="presOf" srcId="{33AA2711-36A7-41F1-8A9F-51C2A11F1C9F}" destId="{E09E85D3-13A8-4F63-921A-4672E8793C31}" srcOrd="0" destOrd="0" presId="urn:microsoft.com/office/officeart/2018/2/layout/IconCircleList"/>
    <dgm:cxn modelId="{5E7AED7A-1E8E-49F8-9CCF-B9C1332BDCFF}" type="presOf" srcId="{57AC9B69-9E7C-4EE7-A3E3-5C5731B18EB4}" destId="{FE3BC108-CB81-4EA8-AA78-4153FF7A7E26}" srcOrd="0" destOrd="0" presId="urn:microsoft.com/office/officeart/2018/2/layout/IconCircleList"/>
    <dgm:cxn modelId="{B9DFE3B2-B092-4C28-A75C-6AF8112B6E7F}" srcId="{77AF8899-E7FB-43D3-BAD4-78024EDD732E}" destId="{E3CD7BDE-0BB5-4B19-A82C-4B28E2953F3E}" srcOrd="2" destOrd="0" parTransId="{82F2810D-057A-41F6-9CF8-F61F77B4CF88}" sibTransId="{ECE60D22-9730-49EE-B08C-6931AE11D7B8}"/>
    <dgm:cxn modelId="{2EF37FBC-4395-4F6E-8DFD-8642A9645974}" srcId="{77AF8899-E7FB-43D3-BAD4-78024EDD732E}" destId="{54B58CF2-7BEF-49C8-9117-2BC44B581AB2}" srcOrd="0" destOrd="0" parTransId="{E796D514-06D9-43B9-B43C-E1F04AEEFDEB}" sibTransId="{33AA2711-36A7-41F1-8A9F-51C2A11F1C9F}"/>
    <dgm:cxn modelId="{B01F18EA-6D39-4D34-B42A-36D416D50E0C}" srcId="{77AF8899-E7FB-43D3-BAD4-78024EDD732E}" destId="{57AC9B69-9E7C-4EE7-A3E3-5C5731B18EB4}" srcOrd="1" destOrd="0" parTransId="{B802D7C5-15B1-4F70-971B-823D31D01792}" sibTransId="{ECE3FC0B-91A5-49BC-82C2-19EFE97899F6}"/>
    <dgm:cxn modelId="{D3035DE0-81DC-49C8-A8FC-37BD3D8A62FB}" type="presParOf" srcId="{5AB3522E-FF11-4FCE-BAF3-6B16B39F6E15}" destId="{8D8E6F42-F2D7-45DE-B1B3-47833D2D5C2D}" srcOrd="0" destOrd="0" presId="urn:microsoft.com/office/officeart/2018/2/layout/IconCircleList"/>
    <dgm:cxn modelId="{AEA5F11F-B65E-41E5-B01C-37620DF38EAC}" type="presParOf" srcId="{8D8E6F42-F2D7-45DE-B1B3-47833D2D5C2D}" destId="{F3038D2F-C82E-45D2-9648-CF406AB163EF}" srcOrd="0" destOrd="0" presId="urn:microsoft.com/office/officeart/2018/2/layout/IconCircleList"/>
    <dgm:cxn modelId="{C6A3AEAA-2138-472A-B0F1-AA89A4D14CD0}" type="presParOf" srcId="{F3038D2F-C82E-45D2-9648-CF406AB163EF}" destId="{5BB6685C-532C-4DD8-97B2-515C46683955}" srcOrd="0" destOrd="0" presId="urn:microsoft.com/office/officeart/2018/2/layout/IconCircleList"/>
    <dgm:cxn modelId="{0C0B597C-52E3-4302-9EA2-3C91F86E3A37}" type="presParOf" srcId="{F3038D2F-C82E-45D2-9648-CF406AB163EF}" destId="{E4C2B9E4-536D-42E4-BC57-548132A3B02E}" srcOrd="1" destOrd="0" presId="urn:microsoft.com/office/officeart/2018/2/layout/IconCircleList"/>
    <dgm:cxn modelId="{A8985B38-6FDF-4438-90D0-7B086F5F4802}" type="presParOf" srcId="{F3038D2F-C82E-45D2-9648-CF406AB163EF}" destId="{B489601D-3D70-4360-AF47-D8CD1937A901}" srcOrd="2" destOrd="0" presId="urn:microsoft.com/office/officeart/2018/2/layout/IconCircleList"/>
    <dgm:cxn modelId="{D1491CF9-42B3-42E6-B621-4952C48AC44E}" type="presParOf" srcId="{F3038D2F-C82E-45D2-9648-CF406AB163EF}" destId="{214A94F1-1375-46FC-90CB-D6CB589FBA59}" srcOrd="3" destOrd="0" presId="urn:microsoft.com/office/officeart/2018/2/layout/IconCircleList"/>
    <dgm:cxn modelId="{C92EC141-4557-45BC-9B5A-B3F439B9B00E}" type="presParOf" srcId="{8D8E6F42-F2D7-45DE-B1B3-47833D2D5C2D}" destId="{E09E85D3-13A8-4F63-921A-4672E8793C31}" srcOrd="1" destOrd="0" presId="urn:microsoft.com/office/officeart/2018/2/layout/IconCircleList"/>
    <dgm:cxn modelId="{46DBEB55-D698-42FB-B22D-105C6FE8F031}" type="presParOf" srcId="{8D8E6F42-F2D7-45DE-B1B3-47833D2D5C2D}" destId="{10F6A661-092A-4461-8511-1E4097B099BE}" srcOrd="2" destOrd="0" presId="urn:microsoft.com/office/officeart/2018/2/layout/IconCircleList"/>
    <dgm:cxn modelId="{F6A44098-7523-429A-8414-1B69275ED976}" type="presParOf" srcId="{10F6A661-092A-4461-8511-1E4097B099BE}" destId="{95DD7E75-FE6A-4266-8298-9392A395DE7F}" srcOrd="0" destOrd="0" presId="urn:microsoft.com/office/officeart/2018/2/layout/IconCircleList"/>
    <dgm:cxn modelId="{89049DAE-3BD6-4F48-AD28-C8FBEEDCE850}" type="presParOf" srcId="{10F6A661-092A-4461-8511-1E4097B099BE}" destId="{25934C78-78FA-4559-9160-30739A344016}" srcOrd="1" destOrd="0" presId="urn:microsoft.com/office/officeart/2018/2/layout/IconCircleList"/>
    <dgm:cxn modelId="{31BB2887-73C5-40D7-AFBA-A114B32DF9FE}" type="presParOf" srcId="{10F6A661-092A-4461-8511-1E4097B099BE}" destId="{1D5F6D0F-F2B4-4DE7-BEED-6B36EF699A3D}" srcOrd="2" destOrd="0" presId="urn:microsoft.com/office/officeart/2018/2/layout/IconCircleList"/>
    <dgm:cxn modelId="{07D5C6F1-6E27-4EA7-AFB9-FBACA6D99C0F}" type="presParOf" srcId="{10F6A661-092A-4461-8511-1E4097B099BE}" destId="{FE3BC108-CB81-4EA8-AA78-4153FF7A7E26}" srcOrd="3" destOrd="0" presId="urn:microsoft.com/office/officeart/2018/2/layout/IconCircleList"/>
    <dgm:cxn modelId="{FAC7C1F5-4CAF-43A7-B9B3-20921D668976}" type="presParOf" srcId="{8D8E6F42-F2D7-45DE-B1B3-47833D2D5C2D}" destId="{1105790B-F975-430B-818E-4FC4BA650791}" srcOrd="3" destOrd="0" presId="urn:microsoft.com/office/officeart/2018/2/layout/IconCircleList"/>
    <dgm:cxn modelId="{015867B1-8CC1-42F5-96D2-4E82C4A48283}" type="presParOf" srcId="{8D8E6F42-F2D7-45DE-B1B3-47833D2D5C2D}" destId="{3A687F2B-F851-41E5-A5C4-76924B4D3CF7}" srcOrd="4" destOrd="0" presId="urn:microsoft.com/office/officeart/2018/2/layout/IconCircleList"/>
    <dgm:cxn modelId="{0778DA19-7772-449F-B594-2E89E5D5CE1E}" type="presParOf" srcId="{3A687F2B-F851-41E5-A5C4-76924B4D3CF7}" destId="{A376C3D0-F191-43F5-BAD8-C2E03CBA8D06}" srcOrd="0" destOrd="0" presId="urn:microsoft.com/office/officeart/2018/2/layout/IconCircleList"/>
    <dgm:cxn modelId="{D7A0641B-2644-4813-B452-54486B12375A}" type="presParOf" srcId="{3A687F2B-F851-41E5-A5C4-76924B4D3CF7}" destId="{8F0FB8B7-3804-459C-8B73-AF7F5FC61A72}" srcOrd="1" destOrd="0" presId="urn:microsoft.com/office/officeart/2018/2/layout/IconCircleList"/>
    <dgm:cxn modelId="{1FFFC459-A055-42C6-8B71-67F88FA79CE4}" type="presParOf" srcId="{3A687F2B-F851-41E5-A5C4-76924B4D3CF7}" destId="{1E1498FD-9408-4F36-9997-C64BF5F0A99A}" srcOrd="2" destOrd="0" presId="urn:microsoft.com/office/officeart/2018/2/layout/IconCircleList"/>
    <dgm:cxn modelId="{D9BA99F6-4705-47C9-8F67-07B16F7CE05B}" type="presParOf" srcId="{3A687F2B-F851-41E5-A5C4-76924B4D3CF7}" destId="{5CB3B206-9A07-442B-8369-409B2D2B9280}"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CF8BD33-4730-4D24-9AD8-22D24ECAA6D7}"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24CB6E27-BE7F-4A3C-8E73-13E2A84D288B}">
      <dgm:prSet/>
      <dgm:spPr/>
      <dgm:t>
        <a:bodyPr/>
        <a:lstStyle/>
        <a:p>
          <a:r>
            <a:rPr lang="en-US" dirty="0"/>
            <a:t>Begins in fall semester</a:t>
          </a:r>
        </a:p>
      </dgm:t>
    </dgm:pt>
    <dgm:pt modelId="{C1B32018-4BD8-456E-ABB2-629706F74729}" type="parTrans" cxnId="{F9F62FB7-4FE6-4D81-86AD-92D90E507194}">
      <dgm:prSet/>
      <dgm:spPr/>
      <dgm:t>
        <a:bodyPr/>
        <a:lstStyle/>
        <a:p>
          <a:endParaRPr lang="en-US"/>
        </a:p>
      </dgm:t>
    </dgm:pt>
    <dgm:pt modelId="{80A10FCC-D5F1-4D8A-91E6-80D2AC5FEBD7}" type="sibTrans" cxnId="{F9F62FB7-4FE6-4D81-86AD-92D90E507194}">
      <dgm:prSet/>
      <dgm:spPr/>
      <dgm:t>
        <a:bodyPr/>
        <a:lstStyle/>
        <a:p>
          <a:endParaRPr lang="en-US"/>
        </a:p>
      </dgm:t>
    </dgm:pt>
    <dgm:pt modelId="{3CB3FA34-E519-4090-A05E-480C2826CBE8}">
      <dgm:prSet/>
      <dgm:spPr/>
      <dgm:t>
        <a:bodyPr/>
        <a:lstStyle/>
        <a:p>
          <a:r>
            <a:rPr lang="en-US" dirty="0"/>
            <a:t>Includes </a:t>
          </a:r>
        </a:p>
        <a:p>
          <a:r>
            <a:rPr lang="en-US" dirty="0"/>
            <a:t>6 months/2 semesters of full-time, unpaid fieldwork </a:t>
          </a:r>
        </a:p>
        <a:p>
          <a:r>
            <a:rPr lang="en-US" dirty="0"/>
            <a:t>1 full-time semester for the doctoral capstone</a:t>
          </a:r>
        </a:p>
      </dgm:t>
    </dgm:pt>
    <dgm:pt modelId="{71034834-B7A6-4E8B-828C-B481E66445DA}" type="parTrans" cxnId="{2B12BFCD-32D1-408B-A364-95D94790C23C}">
      <dgm:prSet/>
      <dgm:spPr/>
      <dgm:t>
        <a:bodyPr/>
        <a:lstStyle/>
        <a:p>
          <a:endParaRPr lang="en-US"/>
        </a:p>
      </dgm:t>
    </dgm:pt>
    <dgm:pt modelId="{7C0511FA-5F34-4AFF-9C67-B7B2F22FA7D4}" type="sibTrans" cxnId="{2B12BFCD-32D1-408B-A364-95D94790C23C}">
      <dgm:prSet/>
      <dgm:spPr/>
      <dgm:t>
        <a:bodyPr/>
        <a:lstStyle/>
        <a:p>
          <a:endParaRPr lang="en-US"/>
        </a:p>
      </dgm:t>
    </dgm:pt>
    <dgm:pt modelId="{1E44F3F4-04F7-4E99-8B8C-88E034E21351}">
      <dgm:prSet/>
      <dgm:spPr/>
      <dgm:t>
        <a:bodyPr/>
        <a:lstStyle/>
        <a:p>
          <a:r>
            <a:rPr lang="en-US" dirty="0"/>
            <a:t>8 consecutive semesters  over 33 months</a:t>
          </a:r>
        </a:p>
      </dgm:t>
    </dgm:pt>
    <dgm:pt modelId="{744B14F5-F25B-49C8-9BC0-C566527C9856}" type="parTrans" cxnId="{43E1DC60-F3A5-404A-BA1B-2B172CE7B66A}">
      <dgm:prSet/>
      <dgm:spPr/>
      <dgm:t>
        <a:bodyPr/>
        <a:lstStyle/>
        <a:p>
          <a:endParaRPr lang="en-US"/>
        </a:p>
      </dgm:t>
    </dgm:pt>
    <dgm:pt modelId="{53EAFBA1-335C-4BA2-84BD-A3A2CC91A0D5}" type="sibTrans" cxnId="{43E1DC60-F3A5-404A-BA1B-2B172CE7B66A}">
      <dgm:prSet/>
      <dgm:spPr/>
      <dgm:t>
        <a:bodyPr/>
        <a:lstStyle/>
        <a:p>
          <a:endParaRPr lang="en-US"/>
        </a:p>
      </dgm:t>
    </dgm:pt>
    <dgm:pt modelId="{B740A234-05B1-4697-9929-1F970B4A5FF7}">
      <dgm:prSet/>
      <dgm:spPr/>
      <dgm:t>
        <a:bodyPr/>
        <a:lstStyle/>
        <a:p>
          <a:r>
            <a:rPr lang="en-US" dirty="0"/>
            <a:t>Weekday only program</a:t>
          </a:r>
        </a:p>
      </dgm:t>
    </dgm:pt>
    <dgm:pt modelId="{29A370C0-EA26-4164-8FCF-442EDFEE06EB}" type="parTrans" cxnId="{B82A9540-13B9-4DDE-9070-8EF13671229A}">
      <dgm:prSet/>
      <dgm:spPr/>
      <dgm:t>
        <a:bodyPr/>
        <a:lstStyle/>
        <a:p>
          <a:endParaRPr lang="en-US"/>
        </a:p>
      </dgm:t>
    </dgm:pt>
    <dgm:pt modelId="{B9A985FB-10CA-4758-B081-A02588218469}" type="sibTrans" cxnId="{B82A9540-13B9-4DDE-9070-8EF13671229A}">
      <dgm:prSet/>
      <dgm:spPr/>
      <dgm:t>
        <a:bodyPr/>
        <a:lstStyle/>
        <a:p>
          <a:endParaRPr lang="en-US"/>
        </a:p>
      </dgm:t>
    </dgm:pt>
    <dgm:pt modelId="{BFDA42F4-3ACF-40F1-A832-B3B6859CBA88}">
      <dgm:prSet/>
      <dgm:spPr/>
      <dgm:t>
        <a:bodyPr/>
        <a:lstStyle/>
        <a:p>
          <a:r>
            <a:rPr lang="en-US" dirty="0"/>
            <a:t>Total of 103 credit hours</a:t>
          </a:r>
        </a:p>
      </dgm:t>
    </dgm:pt>
    <dgm:pt modelId="{114361DC-E193-4257-BA3D-05A48235DAE9}" type="parTrans" cxnId="{56A199DE-6E3F-4AF8-A022-50BDAB71AD61}">
      <dgm:prSet/>
      <dgm:spPr/>
      <dgm:t>
        <a:bodyPr/>
        <a:lstStyle/>
        <a:p>
          <a:endParaRPr lang="en-US"/>
        </a:p>
      </dgm:t>
    </dgm:pt>
    <dgm:pt modelId="{40492593-2F1C-4762-8027-B786D91E41B1}" type="sibTrans" cxnId="{56A199DE-6E3F-4AF8-A022-50BDAB71AD61}">
      <dgm:prSet/>
      <dgm:spPr/>
      <dgm:t>
        <a:bodyPr/>
        <a:lstStyle/>
        <a:p>
          <a:endParaRPr lang="en-US"/>
        </a:p>
      </dgm:t>
    </dgm:pt>
    <dgm:pt modelId="{0BE38F20-8CC5-4504-91CF-89C6F37FD449}">
      <dgm:prSet/>
      <dgm:spPr/>
      <dgm:t>
        <a:bodyPr/>
        <a:lstStyle/>
        <a:p>
          <a:r>
            <a:rPr lang="en-US"/>
            <a:t>56 credits in core area</a:t>
          </a:r>
        </a:p>
      </dgm:t>
    </dgm:pt>
    <dgm:pt modelId="{57E2BBB0-2B2D-44BC-8786-509A9D4E031D}" type="parTrans" cxnId="{27985F95-E838-4585-9DE3-E8982EE04C23}">
      <dgm:prSet/>
      <dgm:spPr/>
      <dgm:t>
        <a:bodyPr/>
        <a:lstStyle/>
        <a:p>
          <a:endParaRPr lang="en-US"/>
        </a:p>
      </dgm:t>
    </dgm:pt>
    <dgm:pt modelId="{05598E86-7A52-4CB0-A581-EA141A4AD3E4}" type="sibTrans" cxnId="{27985F95-E838-4585-9DE3-E8982EE04C23}">
      <dgm:prSet/>
      <dgm:spPr/>
      <dgm:t>
        <a:bodyPr/>
        <a:lstStyle/>
        <a:p>
          <a:endParaRPr lang="en-US"/>
        </a:p>
      </dgm:t>
    </dgm:pt>
    <dgm:pt modelId="{4FFC7088-388C-4432-91BE-C1D2AE68B847}">
      <dgm:prSet/>
      <dgm:spPr/>
      <dgm:t>
        <a:bodyPr/>
        <a:lstStyle/>
        <a:p>
          <a:r>
            <a:rPr lang="en-US" dirty="0"/>
            <a:t>22 credits of clinical experiences</a:t>
          </a:r>
        </a:p>
      </dgm:t>
    </dgm:pt>
    <dgm:pt modelId="{F410F75E-1333-4FD2-A313-2BD11832D3D0}" type="parTrans" cxnId="{7F6A8632-74B8-4523-A0AB-58ED7CE55410}">
      <dgm:prSet/>
      <dgm:spPr/>
      <dgm:t>
        <a:bodyPr/>
        <a:lstStyle/>
        <a:p>
          <a:endParaRPr lang="en-US"/>
        </a:p>
      </dgm:t>
    </dgm:pt>
    <dgm:pt modelId="{ADAC1660-0A96-473E-A1A7-622E55C2FB9F}" type="sibTrans" cxnId="{7F6A8632-74B8-4523-A0AB-58ED7CE55410}">
      <dgm:prSet/>
      <dgm:spPr/>
      <dgm:t>
        <a:bodyPr/>
        <a:lstStyle/>
        <a:p>
          <a:endParaRPr lang="en-US"/>
        </a:p>
      </dgm:t>
    </dgm:pt>
    <dgm:pt modelId="{A5FC1346-BE34-49D2-8A21-C8D8BEE97A7E}">
      <dgm:prSet/>
      <dgm:spPr/>
      <dgm:t>
        <a:bodyPr/>
        <a:lstStyle/>
        <a:p>
          <a:r>
            <a:rPr lang="en-US"/>
            <a:t>2 elective courses </a:t>
          </a:r>
        </a:p>
      </dgm:t>
    </dgm:pt>
    <dgm:pt modelId="{8A1BA134-EC48-47E8-857C-CB8ED7A100AC}" type="parTrans" cxnId="{856CAFA3-EE1C-40E8-BAD2-1F1D08509F36}">
      <dgm:prSet/>
      <dgm:spPr/>
      <dgm:t>
        <a:bodyPr/>
        <a:lstStyle/>
        <a:p>
          <a:endParaRPr lang="en-US"/>
        </a:p>
      </dgm:t>
    </dgm:pt>
    <dgm:pt modelId="{9E440589-4BBD-4E05-A825-8B102D1B4065}" type="sibTrans" cxnId="{856CAFA3-EE1C-40E8-BAD2-1F1D08509F36}">
      <dgm:prSet/>
      <dgm:spPr/>
      <dgm:t>
        <a:bodyPr/>
        <a:lstStyle/>
        <a:p>
          <a:endParaRPr lang="en-US"/>
        </a:p>
      </dgm:t>
    </dgm:pt>
    <dgm:pt modelId="{1CF78006-6A94-48FA-970B-03890A1F7A4E}">
      <dgm:prSet/>
      <dgm:spPr/>
      <dgm:t>
        <a:bodyPr/>
        <a:lstStyle/>
        <a:p>
          <a:r>
            <a:rPr lang="en-US"/>
            <a:t>18 credits of doctoral capstone</a:t>
          </a:r>
        </a:p>
      </dgm:t>
    </dgm:pt>
    <dgm:pt modelId="{9647DADA-A0C4-41FB-A1D5-DC8D518D5042}" type="parTrans" cxnId="{40065DBB-A31C-45B6-81E0-4908816742AD}">
      <dgm:prSet/>
      <dgm:spPr/>
      <dgm:t>
        <a:bodyPr/>
        <a:lstStyle/>
        <a:p>
          <a:endParaRPr lang="en-US"/>
        </a:p>
      </dgm:t>
    </dgm:pt>
    <dgm:pt modelId="{8C8993AB-3FD0-448E-8D48-1CB49FDDA014}" type="sibTrans" cxnId="{40065DBB-A31C-45B6-81E0-4908816742AD}">
      <dgm:prSet/>
      <dgm:spPr/>
      <dgm:t>
        <a:bodyPr/>
        <a:lstStyle/>
        <a:p>
          <a:endParaRPr lang="en-US"/>
        </a:p>
      </dgm:t>
    </dgm:pt>
    <dgm:pt modelId="{45642718-68B0-465B-B0E1-746A373958BC}" type="pres">
      <dgm:prSet presAssocID="{1CF8BD33-4730-4D24-9AD8-22D24ECAA6D7}" presName="diagram" presStyleCnt="0">
        <dgm:presLayoutVars>
          <dgm:dir/>
          <dgm:resizeHandles val="exact"/>
        </dgm:presLayoutVars>
      </dgm:prSet>
      <dgm:spPr/>
    </dgm:pt>
    <dgm:pt modelId="{6B4623BD-0DC8-4098-9517-B5F6D5484C56}" type="pres">
      <dgm:prSet presAssocID="{24CB6E27-BE7F-4A3C-8E73-13E2A84D288B}" presName="node" presStyleLbl="node1" presStyleIdx="0" presStyleCnt="5">
        <dgm:presLayoutVars>
          <dgm:bulletEnabled val="1"/>
        </dgm:presLayoutVars>
      </dgm:prSet>
      <dgm:spPr/>
    </dgm:pt>
    <dgm:pt modelId="{B8862C96-CD32-4EC3-9189-18F286D21CBE}" type="pres">
      <dgm:prSet presAssocID="{80A10FCC-D5F1-4D8A-91E6-80D2AC5FEBD7}" presName="sibTrans" presStyleCnt="0"/>
      <dgm:spPr/>
    </dgm:pt>
    <dgm:pt modelId="{669A43F4-D1A1-46E6-8F77-1A51155E4DDF}" type="pres">
      <dgm:prSet presAssocID="{3CB3FA34-E519-4090-A05E-480C2826CBE8}" presName="node" presStyleLbl="node1" presStyleIdx="1" presStyleCnt="5" custLinFactX="-11004" custLinFactY="14876" custLinFactNeighborX="-100000" custLinFactNeighborY="100000">
        <dgm:presLayoutVars>
          <dgm:bulletEnabled val="1"/>
        </dgm:presLayoutVars>
      </dgm:prSet>
      <dgm:spPr/>
    </dgm:pt>
    <dgm:pt modelId="{9B124A0B-78F7-432E-80AC-172CC378E5E9}" type="pres">
      <dgm:prSet presAssocID="{7C0511FA-5F34-4AFF-9C67-B7B2F22FA7D4}" presName="sibTrans" presStyleCnt="0"/>
      <dgm:spPr/>
    </dgm:pt>
    <dgm:pt modelId="{6F4859CB-6E9D-4480-BE1F-BE8DECA304E2}" type="pres">
      <dgm:prSet presAssocID="{1E44F3F4-04F7-4E99-8B8C-88E034E21351}" presName="node" presStyleLbl="node1" presStyleIdx="2" presStyleCnt="5" custLinFactX="10889" custLinFactY="-14665" custLinFactNeighborX="100000" custLinFactNeighborY="-100000">
        <dgm:presLayoutVars>
          <dgm:bulletEnabled val="1"/>
        </dgm:presLayoutVars>
      </dgm:prSet>
      <dgm:spPr/>
    </dgm:pt>
    <dgm:pt modelId="{4D485F7D-EE68-4A66-B10F-9D590C40BA3B}" type="pres">
      <dgm:prSet presAssocID="{53EAFBA1-335C-4BA2-84BD-A3A2CC91A0D5}" presName="sibTrans" presStyleCnt="0"/>
      <dgm:spPr/>
    </dgm:pt>
    <dgm:pt modelId="{3D1245F4-EA38-499F-949B-9B0A8E8FCFA1}" type="pres">
      <dgm:prSet presAssocID="{B740A234-05B1-4697-9929-1F970B4A5FF7}" presName="node" presStyleLbl="node1" presStyleIdx="3" presStyleCnt="5">
        <dgm:presLayoutVars>
          <dgm:bulletEnabled val="1"/>
        </dgm:presLayoutVars>
      </dgm:prSet>
      <dgm:spPr/>
    </dgm:pt>
    <dgm:pt modelId="{C9D23DA6-FC67-458A-81B8-E35193E743C0}" type="pres">
      <dgm:prSet presAssocID="{B9A985FB-10CA-4758-B081-A02588218469}" presName="sibTrans" presStyleCnt="0"/>
      <dgm:spPr/>
    </dgm:pt>
    <dgm:pt modelId="{16C55F92-2F11-4208-956D-B56E89AED6D7}" type="pres">
      <dgm:prSet presAssocID="{BFDA42F4-3ACF-40F1-A832-B3B6859CBA88}" presName="node" presStyleLbl="node1" presStyleIdx="4" presStyleCnt="5" custScaleX="106004">
        <dgm:presLayoutVars>
          <dgm:bulletEnabled val="1"/>
        </dgm:presLayoutVars>
      </dgm:prSet>
      <dgm:spPr/>
    </dgm:pt>
  </dgm:ptLst>
  <dgm:cxnLst>
    <dgm:cxn modelId="{91BDD42A-4DC5-4D01-B567-152D1B50C44D}" type="presOf" srcId="{1E44F3F4-04F7-4E99-8B8C-88E034E21351}" destId="{6F4859CB-6E9D-4480-BE1F-BE8DECA304E2}" srcOrd="0" destOrd="0" presId="urn:microsoft.com/office/officeart/2005/8/layout/default"/>
    <dgm:cxn modelId="{44985C2D-3917-4865-9D18-E62FE68F9ED1}" type="presOf" srcId="{1CF78006-6A94-48FA-970B-03890A1F7A4E}" destId="{16C55F92-2F11-4208-956D-B56E89AED6D7}" srcOrd="0" destOrd="4" presId="urn:microsoft.com/office/officeart/2005/8/layout/default"/>
    <dgm:cxn modelId="{7F6A8632-74B8-4523-A0AB-58ED7CE55410}" srcId="{BFDA42F4-3ACF-40F1-A832-B3B6859CBA88}" destId="{4FFC7088-388C-4432-91BE-C1D2AE68B847}" srcOrd="1" destOrd="0" parTransId="{F410F75E-1333-4FD2-A313-2BD11832D3D0}" sibTransId="{ADAC1660-0A96-473E-A1A7-622E55C2FB9F}"/>
    <dgm:cxn modelId="{EE62073A-935A-4561-9CAC-0A378E15D085}" type="presOf" srcId="{24CB6E27-BE7F-4A3C-8E73-13E2A84D288B}" destId="{6B4623BD-0DC8-4098-9517-B5F6D5484C56}" srcOrd="0" destOrd="0" presId="urn:microsoft.com/office/officeart/2005/8/layout/default"/>
    <dgm:cxn modelId="{F364203F-CA51-4978-8533-8328EF7516B1}" type="presOf" srcId="{3CB3FA34-E519-4090-A05E-480C2826CBE8}" destId="{669A43F4-D1A1-46E6-8F77-1A51155E4DDF}" srcOrd="0" destOrd="0" presId="urn:microsoft.com/office/officeart/2005/8/layout/default"/>
    <dgm:cxn modelId="{B82A9540-13B9-4DDE-9070-8EF13671229A}" srcId="{1CF8BD33-4730-4D24-9AD8-22D24ECAA6D7}" destId="{B740A234-05B1-4697-9929-1F970B4A5FF7}" srcOrd="3" destOrd="0" parTransId="{29A370C0-EA26-4164-8FCF-442EDFEE06EB}" sibTransId="{B9A985FB-10CA-4758-B081-A02588218469}"/>
    <dgm:cxn modelId="{AA6D505B-F5CF-4A8F-A1ED-B28FEBE453FB}" type="presOf" srcId="{0BE38F20-8CC5-4504-91CF-89C6F37FD449}" destId="{16C55F92-2F11-4208-956D-B56E89AED6D7}" srcOrd="0" destOrd="1" presId="urn:microsoft.com/office/officeart/2005/8/layout/default"/>
    <dgm:cxn modelId="{43E1DC60-F3A5-404A-BA1B-2B172CE7B66A}" srcId="{1CF8BD33-4730-4D24-9AD8-22D24ECAA6D7}" destId="{1E44F3F4-04F7-4E99-8B8C-88E034E21351}" srcOrd="2" destOrd="0" parTransId="{744B14F5-F25B-49C8-9BC0-C566527C9856}" sibTransId="{53EAFBA1-335C-4BA2-84BD-A3A2CC91A0D5}"/>
    <dgm:cxn modelId="{2F0F2C8B-7F98-47A9-984C-2B8469FEF9E4}" type="presOf" srcId="{1CF8BD33-4730-4D24-9AD8-22D24ECAA6D7}" destId="{45642718-68B0-465B-B0E1-746A373958BC}" srcOrd="0" destOrd="0" presId="urn:microsoft.com/office/officeart/2005/8/layout/default"/>
    <dgm:cxn modelId="{27985F95-E838-4585-9DE3-E8982EE04C23}" srcId="{BFDA42F4-3ACF-40F1-A832-B3B6859CBA88}" destId="{0BE38F20-8CC5-4504-91CF-89C6F37FD449}" srcOrd="0" destOrd="0" parTransId="{57E2BBB0-2B2D-44BC-8786-509A9D4E031D}" sibTransId="{05598E86-7A52-4CB0-A581-EA141A4AD3E4}"/>
    <dgm:cxn modelId="{73613899-5B68-4F3C-832B-9CB6C8E90908}" type="presOf" srcId="{A5FC1346-BE34-49D2-8A21-C8D8BEE97A7E}" destId="{16C55F92-2F11-4208-956D-B56E89AED6D7}" srcOrd="0" destOrd="3" presId="urn:microsoft.com/office/officeart/2005/8/layout/default"/>
    <dgm:cxn modelId="{856CAFA3-EE1C-40E8-BAD2-1F1D08509F36}" srcId="{BFDA42F4-3ACF-40F1-A832-B3B6859CBA88}" destId="{A5FC1346-BE34-49D2-8A21-C8D8BEE97A7E}" srcOrd="2" destOrd="0" parTransId="{8A1BA134-EC48-47E8-857C-CB8ED7A100AC}" sibTransId="{9E440589-4BBD-4E05-A825-8B102D1B4065}"/>
    <dgm:cxn modelId="{F9F62FB7-4FE6-4D81-86AD-92D90E507194}" srcId="{1CF8BD33-4730-4D24-9AD8-22D24ECAA6D7}" destId="{24CB6E27-BE7F-4A3C-8E73-13E2A84D288B}" srcOrd="0" destOrd="0" parTransId="{C1B32018-4BD8-456E-ABB2-629706F74729}" sibTransId="{80A10FCC-D5F1-4D8A-91E6-80D2AC5FEBD7}"/>
    <dgm:cxn modelId="{40065DBB-A31C-45B6-81E0-4908816742AD}" srcId="{BFDA42F4-3ACF-40F1-A832-B3B6859CBA88}" destId="{1CF78006-6A94-48FA-970B-03890A1F7A4E}" srcOrd="3" destOrd="0" parTransId="{9647DADA-A0C4-41FB-A1D5-DC8D518D5042}" sibTransId="{8C8993AB-3FD0-448E-8D48-1CB49FDDA014}"/>
    <dgm:cxn modelId="{2B12BFCD-32D1-408B-A364-95D94790C23C}" srcId="{1CF8BD33-4730-4D24-9AD8-22D24ECAA6D7}" destId="{3CB3FA34-E519-4090-A05E-480C2826CBE8}" srcOrd="1" destOrd="0" parTransId="{71034834-B7A6-4E8B-828C-B481E66445DA}" sibTransId="{7C0511FA-5F34-4AFF-9C67-B7B2F22FA7D4}"/>
    <dgm:cxn modelId="{4EAB05DA-D914-4FC2-82FF-6A7C9B694A63}" type="presOf" srcId="{4FFC7088-388C-4432-91BE-C1D2AE68B847}" destId="{16C55F92-2F11-4208-956D-B56E89AED6D7}" srcOrd="0" destOrd="2" presId="urn:microsoft.com/office/officeart/2005/8/layout/default"/>
    <dgm:cxn modelId="{56A199DE-6E3F-4AF8-A022-50BDAB71AD61}" srcId="{1CF8BD33-4730-4D24-9AD8-22D24ECAA6D7}" destId="{BFDA42F4-3ACF-40F1-A832-B3B6859CBA88}" srcOrd="4" destOrd="0" parTransId="{114361DC-E193-4257-BA3D-05A48235DAE9}" sibTransId="{40492593-2F1C-4762-8027-B786D91E41B1}"/>
    <dgm:cxn modelId="{52E4DAE9-CC0D-4757-9F48-8C983BEADF8C}" type="presOf" srcId="{BFDA42F4-3ACF-40F1-A832-B3B6859CBA88}" destId="{16C55F92-2F11-4208-956D-B56E89AED6D7}" srcOrd="0" destOrd="0" presId="urn:microsoft.com/office/officeart/2005/8/layout/default"/>
    <dgm:cxn modelId="{4454A4FD-0344-48D1-9F91-FB74579198F9}" type="presOf" srcId="{B740A234-05B1-4697-9929-1F970B4A5FF7}" destId="{3D1245F4-EA38-499F-949B-9B0A8E8FCFA1}" srcOrd="0" destOrd="0" presId="urn:microsoft.com/office/officeart/2005/8/layout/default"/>
    <dgm:cxn modelId="{6A0AB3C1-4D06-46B6-B727-6C8195C483FE}" type="presParOf" srcId="{45642718-68B0-465B-B0E1-746A373958BC}" destId="{6B4623BD-0DC8-4098-9517-B5F6D5484C56}" srcOrd="0" destOrd="0" presId="urn:microsoft.com/office/officeart/2005/8/layout/default"/>
    <dgm:cxn modelId="{0512D81D-1FFA-4263-8B3A-EB1F746B1CA7}" type="presParOf" srcId="{45642718-68B0-465B-B0E1-746A373958BC}" destId="{B8862C96-CD32-4EC3-9189-18F286D21CBE}" srcOrd="1" destOrd="0" presId="urn:microsoft.com/office/officeart/2005/8/layout/default"/>
    <dgm:cxn modelId="{A492076E-27F3-4091-BE2A-936ED31BC1BD}" type="presParOf" srcId="{45642718-68B0-465B-B0E1-746A373958BC}" destId="{669A43F4-D1A1-46E6-8F77-1A51155E4DDF}" srcOrd="2" destOrd="0" presId="urn:microsoft.com/office/officeart/2005/8/layout/default"/>
    <dgm:cxn modelId="{E271708D-357A-43E0-AD54-C1AE25A08D2F}" type="presParOf" srcId="{45642718-68B0-465B-B0E1-746A373958BC}" destId="{9B124A0B-78F7-432E-80AC-172CC378E5E9}" srcOrd="3" destOrd="0" presId="urn:microsoft.com/office/officeart/2005/8/layout/default"/>
    <dgm:cxn modelId="{5398A1F3-284A-4758-8A6D-86C754BBD497}" type="presParOf" srcId="{45642718-68B0-465B-B0E1-746A373958BC}" destId="{6F4859CB-6E9D-4480-BE1F-BE8DECA304E2}" srcOrd="4" destOrd="0" presId="urn:microsoft.com/office/officeart/2005/8/layout/default"/>
    <dgm:cxn modelId="{9947E619-ED1A-4FBC-B959-1F40FDCB32E1}" type="presParOf" srcId="{45642718-68B0-465B-B0E1-746A373958BC}" destId="{4D485F7D-EE68-4A66-B10F-9D590C40BA3B}" srcOrd="5" destOrd="0" presId="urn:microsoft.com/office/officeart/2005/8/layout/default"/>
    <dgm:cxn modelId="{12E27C6E-E252-48B6-9A38-AF8D7DF83A77}" type="presParOf" srcId="{45642718-68B0-465B-B0E1-746A373958BC}" destId="{3D1245F4-EA38-499F-949B-9B0A8E8FCFA1}" srcOrd="6" destOrd="0" presId="urn:microsoft.com/office/officeart/2005/8/layout/default"/>
    <dgm:cxn modelId="{621D5A0C-A419-4D7E-9D1D-FA53C41E1DC2}" type="presParOf" srcId="{45642718-68B0-465B-B0E1-746A373958BC}" destId="{C9D23DA6-FC67-458A-81B8-E35193E743C0}" srcOrd="7" destOrd="0" presId="urn:microsoft.com/office/officeart/2005/8/layout/default"/>
    <dgm:cxn modelId="{CE7CDC21-A99E-4B8B-B4A5-5083B3E97C24}" type="presParOf" srcId="{45642718-68B0-465B-B0E1-746A373958BC}" destId="{16C55F92-2F11-4208-956D-B56E89AED6D7}"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608A47B-EA93-4BED-81F4-7F5CEEBC1C72}" type="doc">
      <dgm:prSet loTypeId="urn:microsoft.com/office/officeart/2005/8/layout/list1" loCatId="list" qsTypeId="urn:microsoft.com/office/officeart/2005/8/quickstyle/simple4" qsCatId="simple" csTypeId="urn:microsoft.com/office/officeart/2005/8/colors/colorful1" csCatId="colorful"/>
      <dgm:spPr/>
      <dgm:t>
        <a:bodyPr/>
        <a:lstStyle/>
        <a:p>
          <a:endParaRPr lang="en-US"/>
        </a:p>
      </dgm:t>
    </dgm:pt>
    <dgm:pt modelId="{6438C206-A816-498A-B7A1-37AB541189DC}">
      <dgm:prSet/>
      <dgm:spPr/>
      <dgm:t>
        <a:bodyPr/>
        <a:lstStyle/>
        <a:p>
          <a:r>
            <a:rPr lang="en-US"/>
            <a:t>Level I Fieldwork </a:t>
          </a:r>
        </a:p>
      </dgm:t>
    </dgm:pt>
    <dgm:pt modelId="{7E19B812-F879-477B-91F2-07AB9DD7A475}" type="parTrans" cxnId="{4DE667E0-01C7-4958-BCE7-1754E594498D}">
      <dgm:prSet/>
      <dgm:spPr/>
      <dgm:t>
        <a:bodyPr/>
        <a:lstStyle/>
        <a:p>
          <a:endParaRPr lang="en-US"/>
        </a:p>
      </dgm:t>
    </dgm:pt>
    <dgm:pt modelId="{F8221E92-BC9B-40B1-87D0-DE2F18ACCC87}" type="sibTrans" cxnId="{4DE667E0-01C7-4958-BCE7-1754E594498D}">
      <dgm:prSet/>
      <dgm:spPr/>
      <dgm:t>
        <a:bodyPr/>
        <a:lstStyle/>
        <a:p>
          <a:endParaRPr lang="en-US"/>
        </a:p>
      </dgm:t>
    </dgm:pt>
    <dgm:pt modelId="{83F2CFEC-4C6A-4A6B-B412-7710E9EF0E5B}">
      <dgm:prSet/>
      <dgm:spPr/>
      <dgm:t>
        <a:bodyPr/>
        <a:lstStyle/>
        <a:p>
          <a:r>
            <a:rPr lang="en-US"/>
            <a:t>1 Service Learning</a:t>
          </a:r>
        </a:p>
      </dgm:t>
    </dgm:pt>
    <dgm:pt modelId="{C29A9DF8-D39D-4B38-A0DA-D28D71EF587E}" type="parTrans" cxnId="{6B9262D0-FCD8-47C6-8817-077C023C18B8}">
      <dgm:prSet/>
      <dgm:spPr/>
      <dgm:t>
        <a:bodyPr/>
        <a:lstStyle/>
        <a:p>
          <a:endParaRPr lang="en-US"/>
        </a:p>
      </dgm:t>
    </dgm:pt>
    <dgm:pt modelId="{C422E2A3-B4D4-4411-942F-615332016654}" type="sibTrans" cxnId="{6B9262D0-FCD8-47C6-8817-077C023C18B8}">
      <dgm:prSet/>
      <dgm:spPr/>
      <dgm:t>
        <a:bodyPr/>
        <a:lstStyle/>
        <a:p>
          <a:endParaRPr lang="en-US"/>
        </a:p>
      </dgm:t>
    </dgm:pt>
    <dgm:pt modelId="{89F35A4E-25A5-4A0B-BDF7-8CEED9F8F322}">
      <dgm:prSet/>
      <dgm:spPr/>
      <dgm:t>
        <a:bodyPr/>
        <a:lstStyle/>
        <a:p>
          <a:r>
            <a:rPr lang="en-US"/>
            <a:t>2 Practicum </a:t>
          </a:r>
        </a:p>
      </dgm:t>
    </dgm:pt>
    <dgm:pt modelId="{59DE2E73-A1A9-40C2-94CF-A1B29CEE740C}" type="parTrans" cxnId="{08B81253-D035-40B4-BD29-1E94C9BCD093}">
      <dgm:prSet/>
      <dgm:spPr/>
      <dgm:t>
        <a:bodyPr/>
        <a:lstStyle/>
        <a:p>
          <a:endParaRPr lang="en-US"/>
        </a:p>
      </dgm:t>
    </dgm:pt>
    <dgm:pt modelId="{8214D0EC-6849-48F8-BD0B-83C0696E2060}" type="sibTrans" cxnId="{08B81253-D035-40B4-BD29-1E94C9BCD093}">
      <dgm:prSet/>
      <dgm:spPr/>
      <dgm:t>
        <a:bodyPr/>
        <a:lstStyle/>
        <a:p>
          <a:endParaRPr lang="en-US"/>
        </a:p>
      </dgm:t>
    </dgm:pt>
    <dgm:pt modelId="{5CFFEF95-A57E-431D-BED0-BC00FE33DD6E}">
      <dgm:prSet/>
      <dgm:spPr/>
      <dgm:t>
        <a:bodyPr/>
        <a:lstStyle/>
        <a:p>
          <a:r>
            <a:rPr lang="en-US"/>
            <a:t>Level II Fieldwork</a:t>
          </a:r>
        </a:p>
      </dgm:t>
    </dgm:pt>
    <dgm:pt modelId="{4607C667-2E54-4DE4-9D79-E2FCD16CC7EE}" type="parTrans" cxnId="{94B71C22-602B-4334-A5CB-487A45BBC782}">
      <dgm:prSet/>
      <dgm:spPr/>
      <dgm:t>
        <a:bodyPr/>
        <a:lstStyle/>
        <a:p>
          <a:endParaRPr lang="en-US"/>
        </a:p>
      </dgm:t>
    </dgm:pt>
    <dgm:pt modelId="{73349870-B91F-4682-9486-0480024FF1B6}" type="sibTrans" cxnId="{94B71C22-602B-4334-A5CB-487A45BBC782}">
      <dgm:prSet/>
      <dgm:spPr/>
      <dgm:t>
        <a:bodyPr/>
        <a:lstStyle/>
        <a:p>
          <a:endParaRPr lang="en-US"/>
        </a:p>
      </dgm:t>
    </dgm:pt>
    <dgm:pt modelId="{F4AB0900-D92A-4708-BF5F-D3DC28AE9996}" type="pres">
      <dgm:prSet presAssocID="{7608A47B-EA93-4BED-81F4-7F5CEEBC1C72}" presName="linear" presStyleCnt="0">
        <dgm:presLayoutVars>
          <dgm:dir/>
          <dgm:animLvl val="lvl"/>
          <dgm:resizeHandles val="exact"/>
        </dgm:presLayoutVars>
      </dgm:prSet>
      <dgm:spPr/>
    </dgm:pt>
    <dgm:pt modelId="{EAFC808C-3517-4631-8948-BDA152D803B6}" type="pres">
      <dgm:prSet presAssocID="{6438C206-A816-498A-B7A1-37AB541189DC}" presName="parentLin" presStyleCnt="0"/>
      <dgm:spPr/>
    </dgm:pt>
    <dgm:pt modelId="{C46AD7D5-965C-404A-BFF4-8FBA1A3148E2}" type="pres">
      <dgm:prSet presAssocID="{6438C206-A816-498A-B7A1-37AB541189DC}" presName="parentLeftMargin" presStyleLbl="node1" presStyleIdx="0" presStyleCnt="2"/>
      <dgm:spPr/>
    </dgm:pt>
    <dgm:pt modelId="{511BD4CA-5563-4032-96BF-F85462D451C0}" type="pres">
      <dgm:prSet presAssocID="{6438C206-A816-498A-B7A1-37AB541189DC}" presName="parentText" presStyleLbl="node1" presStyleIdx="0" presStyleCnt="2">
        <dgm:presLayoutVars>
          <dgm:chMax val="0"/>
          <dgm:bulletEnabled val="1"/>
        </dgm:presLayoutVars>
      </dgm:prSet>
      <dgm:spPr/>
    </dgm:pt>
    <dgm:pt modelId="{C5D448BA-B468-4F80-9AD2-43CC5F1A08FF}" type="pres">
      <dgm:prSet presAssocID="{6438C206-A816-498A-B7A1-37AB541189DC}" presName="negativeSpace" presStyleCnt="0"/>
      <dgm:spPr/>
    </dgm:pt>
    <dgm:pt modelId="{029FFEF7-0D8A-41D9-9F09-7E9D2AD6F4FE}" type="pres">
      <dgm:prSet presAssocID="{6438C206-A816-498A-B7A1-37AB541189DC}" presName="childText" presStyleLbl="conFgAcc1" presStyleIdx="0" presStyleCnt="2">
        <dgm:presLayoutVars>
          <dgm:bulletEnabled val="1"/>
        </dgm:presLayoutVars>
      </dgm:prSet>
      <dgm:spPr/>
    </dgm:pt>
    <dgm:pt modelId="{CEA35F9F-1AEA-4BC9-BA66-E96F9A4DF7EA}" type="pres">
      <dgm:prSet presAssocID="{F8221E92-BC9B-40B1-87D0-DE2F18ACCC87}" presName="spaceBetweenRectangles" presStyleCnt="0"/>
      <dgm:spPr/>
    </dgm:pt>
    <dgm:pt modelId="{60FAF56A-9EB6-4913-9E59-1A2C829AC316}" type="pres">
      <dgm:prSet presAssocID="{5CFFEF95-A57E-431D-BED0-BC00FE33DD6E}" presName="parentLin" presStyleCnt="0"/>
      <dgm:spPr/>
    </dgm:pt>
    <dgm:pt modelId="{F6FCA933-59BE-4D80-9EEF-07015B63F034}" type="pres">
      <dgm:prSet presAssocID="{5CFFEF95-A57E-431D-BED0-BC00FE33DD6E}" presName="parentLeftMargin" presStyleLbl="node1" presStyleIdx="0" presStyleCnt="2"/>
      <dgm:spPr/>
    </dgm:pt>
    <dgm:pt modelId="{DEFF27F6-3B9F-4F79-9FB8-83AC7E47280F}" type="pres">
      <dgm:prSet presAssocID="{5CFFEF95-A57E-431D-BED0-BC00FE33DD6E}" presName="parentText" presStyleLbl="node1" presStyleIdx="1" presStyleCnt="2">
        <dgm:presLayoutVars>
          <dgm:chMax val="0"/>
          <dgm:bulletEnabled val="1"/>
        </dgm:presLayoutVars>
      </dgm:prSet>
      <dgm:spPr/>
    </dgm:pt>
    <dgm:pt modelId="{AF710A70-A4BD-42EE-8DAA-D246F178F776}" type="pres">
      <dgm:prSet presAssocID="{5CFFEF95-A57E-431D-BED0-BC00FE33DD6E}" presName="negativeSpace" presStyleCnt="0"/>
      <dgm:spPr/>
    </dgm:pt>
    <dgm:pt modelId="{A80A743D-1B0C-4E13-B34F-88F802B030BB}" type="pres">
      <dgm:prSet presAssocID="{5CFFEF95-A57E-431D-BED0-BC00FE33DD6E}" presName="childText" presStyleLbl="conFgAcc1" presStyleIdx="1" presStyleCnt="2">
        <dgm:presLayoutVars>
          <dgm:bulletEnabled val="1"/>
        </dgm:presLayoutVars>
      </dgm:prSet>
      <dgm:spPr/>
    </dgm:pt>
  </dgm:ptLst>
  <dgm:cxnLst>
    <dgm:cxn modelId="{27AFE017-E417-496F-9C2D-4B7CB9F62DAE}" type="presOf" srcId="{89F35A4E-25A5-4A0B-BDF7-8CEED9F8F322}" destId="{029FFEF7-0D8A-41D9-9F09-7E9D2AD6F4FE}" srcOrd="0" destOrd="1" presId="urn:microsoft.com/office/officeart/2005/8/layout/list1"/>
    <dgm:cxn modelId="{3449E91F-E916-4E70-A6C6-3D45FCF1206D}" type="presOf" srcId="{83F2CFEC-4C6A-4A6B-B412-7710E9EF0E5B}" destId="{029FFEF7-0D8A-41D9-9F09-7E9D2AD6F4FE}" srcOrd="0" destOrd="0" presId="urn:microsoft.com/office/officeart/2005/8/layout/list1"/>
    <dgm:cxn modelId="{94B71C22-602B-4334-A5CB-487A45BBC782}" srcId="{7608A47B-EA93-4BED-81F4-7F5CEEBC1C72}" destId="{5CFFEF95-A57E-431D-BED0-BC00FE33DD6E}" srcOrd="1" destOrd="0" parTransId="{4607C667-2E54-4DE4-9D79-E2FCD16CC7EE}" sibTransId="{73349870-B91F-4682-9486-0480024FF1B6}"/>
    <dgm:cxn modelId="{BCFB6B3D-71F5-4B79-BC4D-850F7E20631B}" type="presOf" srcId="{6438C206-A816-498A-B7A1-37AB541189DC}" destId="{511BD4CA-5563-4032-96BF-F85462D451C0}" srcOrd="1" destOrd="0" presId="urn:microsoft.com/office/officeart/2005/8/layout/list1"/>
    <dgm:cxn modelId="{1CF17B5F-BDE0-4DB1-B741-F9A4A7ADBBB5}" type="presOf" srcId="{5CFFEF95-A57E-431D-BED0-BC00FE33DD6E}" destId="{F6FCA933-59BE-4D80-9EEF-07015B63F034}" srcOrd="0" destOrd="0" presId="urn:microsoft.com/office/officeart/2005/8/layout/list1"/>
    <dgm:cxn modelId="{951B464B-B1A7-4E1B-83D0-A176077DFE36}" type="presOf" srcId="{7608A47B-EA93-4BED-81F4-7F5CEEBC1C72}" destId="{F4AB0900-D92A-4708-BF5F-D3DC28AE9996}" srcOrd="0" destOrd="0" presId="urn:microsoft.com/office/officeart/2005/8/layout/list1"/>
    <dgm:cxn modelId="{08B81253-D035-40B4-BD29-1E94C9BCD093}" srcId="{6438C206-A816-498A-B7A1-37AB541189DC}" destId="{89F35A4E-25A5-4A0B-BDF7-8CEED9F8F322}" srcOrd="1" destOrd="0" parTransId="{59DE2E73-A1A9-40C2-94CF-A1B29CEE740C}" sibTransId="{8214D0EC-6849-48F8-BD0B-83C0696E2060}"/>
    <dgm:cxn modelId="{4046759D-8C74-4A75-876C-8E8E8F7B8A54}" type="presOf" srcId="{5CFFEF95-A57E-431D-BED0-BC00FE33DD6E}" destId="{DEFF27F6-3B9F-4F79-9FB8-83AC7E47280F}" srcOrd="1" destOrd="0" presId="urn:microsoft.com/office/officeart/2005/8/layout/list1"/>
    <dgm:cxn modelId="{6B9262D0-FCD8-47C6-8817-077C023C18B8}" srcId="{6438C206-A816-498A-B7A1-37AB541189DC}" destId="{83F2CFEC-4C6A-4A6B-B412-7710E9EF0E5B}" srcOrd="0" destOrd="0" parTransId="{C29A9DF8-D39D-4B38-A0DA-D28D71EF587E}" sibTransId="{C422E2A3-B4D4-4411-942F-615332016654}"/>
    <dgm:cxn modelId="{4DE667E0-01C7-4958-BCE7-1754E594498D}" srcId="{7608A47B-EA93-4BED-81F4-7F5CEEBC1C72}" destId="{6438C206-A816-498A-B7A1-37AB541189DC}" srcOrd="0" destOrd="0" parTransId="{7E19B812-F879-477B-91F2-07AB9DD7A475}" sibTransId="{F8221E92-BC9B-40B1-87D0-DE2F18ACCC87}"/>
    <dgm:cxn modelId="{53F1DFFC-D6D4-4A2E-AF31-BF92648DE080}" type="presOf" srcId="{6438C206-A816-498A-B7A1-37AB541189DC}" destId="{C46AD7D5-965C-404A-BFF4-8FBA1A3148E2}" srcOrd="0" destOrd="0" presId="urn:microsoft.com/office/officeart/2005/8/layout/list1"/>
    <dgm:cxn modelId="{7CB9B5AD-94E4-4D2A-B08B-991303B18AEF}" type="presParOf" srcId="{F4AB0900-D92A-4708-BF5F-D3DC28AE9996}" destId="{EAFC808C-3517-4631-8948-BDA152D803B6}" srcOrd="0" destOrd="0" presId="urn:microsoft.com/office/officeart/2005/8/layout/list1"/>
    <dgm:cxn modelId="{88FABFAA-BE34-4A3E-AB6C-C264164943D0}" type="presParOf" srcId="{EAFC808C-3517-4631-8948-BDA152D803B6}" destId="{C46AD7D5-965C-404A-BFF4-8FBA1A3148E2}" srcOrd="0" destOrd="0" presId="urn:microsoft.com/office/officeart/2005/8/layout/list1"/>
    <dgm:cxn modelId="{1A81E469-5B3B-40D4-83B9-AC177AEE3C51}" type="presParOf" srcId="{EAFC808C-3517-4631-8948-BDA152D803B6}" destId="{511BD4CA-5563-4032-96BF-F85462D451C0}" srcOrd="1" destOrd="0" presId="urn:microsoft.com/office/officeart/2005/8/layout/list1"/>
    <dgm:cxn modelId="{AD9E7717-30A0-411C-8372-F8B911B48CB3}" type="presParOf" srcId="{F4AB0900-D92A-4708-BF5F-D3DC28AE9996}" destId="{C5D448BA-B468-4F80-9AD2-43CC5F1A08FF}" srcOrd="1" destOrd="0" presId="urn:microsoft.com/office/officeart/2005/8/layout/list1"/>
    <dgm:cxn modelId="{3A539190-6A27-441C-843B-446268700C6F}" type="presParOf" srcId="{F4AB0900-D92A-4708-BF5F-D3DC28AE9996}" destId="{029FFEF7-0D8A-41D9-9F09-7E9D2AD6F4FE}" srcOrd="2" destOrd="0" presId="urn:microsoft.com/office/officeart/2005/8/layout/list1"/>
    <dgm:cxn modelId="{8025D32A-02D8-4C08-9F42-102DD1BD6082}" type="presParOf" srcId="{F4AB0900-D92A-4708-BF5F-D3DC28AE9996}" destId="{CEA35F9F-1AEA-4BC9-BA66-E96F9A4DF7EA}" srcOrd="3" destOrd="0" presId="urn:microsoft.com/office/officeart/2005/8/layout/list1"/>
    <dgm:cxn modelId="{647C1D20-200C-468A-A7D6-4C3DFB971BA1}" type="presParOf" srcId="{F4AB0900-D92A-4708-BF5F-D3DC28AE9996}" destId="{60FAF56A-9EB6-4913-9E59-1A2C829AC316}" srcOrd="4" destOrd="0" presId="urn:microsoft.com/office/officeart/2005/8/layout/list1"/>
    <dgm:cxn modelId="{E4229E0E-D8A5-4DE4-9058-33F14526E828}" type="presParOf" srcId="{60FAF56A-9EB6-4913-9E59-1A2C829AC316}" destId="{F6FCA933-59BE-4D80-9EEF-07015B63F034}" srcOrd="0" destOrd="0" presId="urn:microsoft.com/office/officeart/2005/8/layout/list1"/>
    <dgm:cxn modelId="{E7391541-B8C2-4DF0-B209-E55524B18556}" type="presParOf" srcId="{60FAF56A-9EB6-4913-9E59-1A2C829AC316}" destId="{DEFF27F6-3B9F-4F79-9FB8-83AC7E47280F}" srcOrd="1" destOrd="0" presId="urn:microsoft.com/office/officeart/2005/8/layout/list1"/>
    <dgm:cxn modelId="{B7565650-C7F7-4524-BF4B-CC1ECD7E29C3}" type="presParOf" srcId="{F4AB0900-D92A-4708-BF5F-D3DC28AE9996}" destId="{AF710A70-A4BD-42EE-8DAA-D246F178F776}" srcOrd="5" destOrd="0" presId="urn:microsoft.com/office/officeart/2005/8/layout/list1"/>
    <dgm:cxn modelId="{0541E2F4-134C-4F2D-8E76-10969EBE9691}" type="presParOf" srcId="{F4AB0900-D92A-4708-BF5F-D3DC28AE9996}" destId="{A80A743D-1B0C-4E13-B34F-88F802B030BB}"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CE0F37C-CBD8-4243-A638-7AFF105CE714}"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6C02CFA2-EC00-4F9A-B56E-15F62EE358EE}">
      <dgm:prSet/>
      <dgm:spPr/>
      <dgm:t>
        <a:bodyPr/>
        <a:lstStyle/>
        <a:p>
          <a:r>
            <a:rPr lang="en-US"/>
            <a:t>18 credits </a:t>
          </a:r>
        </a:p>
      </dgm:t>
    </dgm:pt>
    <dgm:pt modelId="{CB02CC0F-75DC-4120-A5E3-68B870BE633D}" type="parTrans" cxnId="{27E1F95B-DF14-4D17-8ED5-AC628BE1D8CB}">
      <dgm:prSet/>
      <dgm:spPr/>
      <dgm:t>
        <a:bodyPr/>
        <a:lstStyle/>
        <a:p>
          <a:endParaRPr lang="en-US"/>
        </a:p>
      </dgm:t>
    </dgm:pt>
    <dgm:pt modelId="{2F57ECFE-7DC1-4953-B46A-92811BD380DB}" type="sibTrans" cxnId="{27E1F95B-DF14-4D17-8ED5-AC628BE1D8CB}">
      <dgm:prSet/>
      <dgm:spPr/>
      <dgm:t>
        <a:bodyPr/>
        <a:lstStyle/>
        <a:p>
          <a:endParaRPr lang="en-US"/>
        </a:p>
      </dgm:t>
    </dgm:pt>
    <dgm:pt modelId="{044E26B6-3480-4E15-AE8B-63571F527F0E}">
      <dgm:prSet/>
      <dgm:spPr/>
      <dgm:t>
        <a:bodyPr/>
        <a:lstStyle/>
        <a:p>
          <a:r>
            <a:rPr lang="en-US"/>
            <a:t>3 seminars prepare students to develop their capstone </a:t>
          </a:r>
        </a:p>
      </dgm:t>
    </dgm:pt>
    <dgm:pt modelId="{E5343DB5-FC51-4AF9-BB36-172D0A671DDC}" type="parTrans" cxnId="{83C2CBF2-F7F9-404A-9162-AC49875E6915}">
      <dgm:prSet/>
      <dgm:spPr/>
      <dgm:t>
        <a:bodyPr/>
        <a:lstStyle/>
        <a:p>
          <a:endParaRPr lang="en-US"/>
        </a:p>
      </dgm:t>
    </dgm:pt>
    <dgm:pt modelId="{68EE6C99-5657-4DD9-8BD0-27E287D3E16B}" type="sibTrans" cxnId="{83C2CBF2-F7F9-404A-9162-AC49875E6915}">
      <dgm:prSet/>
      <dgm:spPr/>
      <dgm:t>
        <a:bodyPr/>
        <a:lstStyle/>
        <a:p>
          <a:endParaRPr lang="en-US"/>
        </a:p>
      </dgm:t>
    </dgm:pt>
    <dgm:pt modelId="{AA20F648-4248-43F3-AA31-D141409A7B60}">
      <dgm:prSet/>
      <dgm:spPr/>
      <dgm:t>
        <a:bodyPr/>
        <a:lstStyle/>
        <a:p>
          <a:r>
            <a:rPr lang="en-US"/>
            <a:t>Students complete their capstone experience and project during the last semester of the program  </a:t>
          </a:r>
        </a:p>
      </dgm:t>
    </dgm:pt>
    <dgm:pt modelId="{AA5372F9-2156-4A53-BC1C-E9E519E8CC92}" type="parTrans" cxnId="{06869EA6-1053-4D9C-AFB9-02F1B894E752}">
      <dgm:prSet/>
      <dgm:spPr/>
      <dgm:t>
        <a:bodyPr/>
        <a:lstStyle/>
        <a:p>
          <a:endParaRPr lang="en-US"/>
        </a:p>
      </dgm:t>
    </dgm:pt>
    <dgm:pt modelId="{ECD9A748-BF59-4D1E-9E9B-0994B30838CB}" type="sibTrans" cxnId="{06869EA6-1053-4D9C-AFB9-02F1B894E752}">
      <dgm:prSet/>
      <dgm:spPr/>
      <dgm:t>
        <a:bodyPr/>
        <a:lstStyle/>
        <a:p>
          <a:endParaRPr lang="en-US"/>
        </a:p>
      </dgm:t>
    </dgm:pt>
    <dgm:pt modelId="{D6832B3D-CCA8-4D38-9CB9-3A6C356CDDA1}" type="pres">
      <dgm:prSet presAssocID="{1CE0F37C-CBD8-4243-A638-7AFF105CE714}" presName="linear" presStyleCnt="0">
        <dgm:presLayoutVars>
          <dgm:animLvl val="lvl"/>
          <dgm:resizeHandles val="exact"/>
        </dgm:presLayoutVars>
      </dgm:prSet>
      <dgm:spPr/>
    </dgm:pt>
    <dgm:pt modelId="{6AEC7A1D-84C9-4E19-8DF6-8CE50EF963C6}" type="pres">
      <dgm:prSet presAssocID="{6C02CFA2-EC00-4F9A-B56E-15F62EE358EE}" presName="parentText" presStyleLbl="node1" presStyleIdx="0" presStyleCnt="3">
        <dgm:presLayoutVars>
          <dgm:chMax val="0"/>
          <dgm:bulletEnabled val="1"/>
        </dgm:presLayoutVars>
      </dgm:prSet>
      <dgm:spPr/>
    </dgm:pt>
    <dgm:pt modelId="{C0E5AD15-5769-4372-94D0-47EE438BEB2F}" type="pres">
      <dgm:prSet presAssocID="{2F57ECFE-7DC1-4953-B46A-92811BD380DB}" presName="spacer" presStyleCnt="0"/>
      <dgm:spPr/>
    </dgm:pt>
    <dgm:pt modelId="{186C0118-5694-4617-B7F6-2AE89D961C48}" type="pres">
      <dgm:prSet presAssocID="{044E26B6-3480-4E15-AE8B-63571F527F0E}" presName="parentText" presStyleLbl="node1" presStyleIdx="1" presStyleCnt="3">
        <dgm:presLayoutVars>
          <dgm:chMax val="0"/>
          <dgm:bulletEnabled val="1"/>
        </dgm:presLayoutVars>
      </dgm:prSet>
      <dgm:spPr/>
    </dgm:pt>
    <dgm:pt modelId="{5C17FC41-E942-4FA7-AA08-9342B08EF507}" type="pres">
      <dgm:prSet presAssocID="{68EE6C99-5657-4DD9-8BD0-27E287D3E16B}" presName="spacer" presStyleCnt="0"/>
      <dgm:spPr/>
    </dgm:pt>
    <dgm:pt modelId="{A1B5B90B-3C6D-4C2F-907A-B710F79F55AB}" type="pres">
      <dgm:prSet presAssocID="{AA20F648-4248-43F3-AA31-D141409A7B60}" presName="parentText" presStyleLbl="node1" presStyleIdx="2" presStyleCnt="3">
        <dgm:presLayoutVars>
          <dgm:chMax val="0"/>
          <dgm:bulletEnabled val="1"/>
        </dgm:presLayoutVars>
      </dgm:prSet>
      <dgm:spPr/>
    </dgm:pt>
  </dgm:ptLst>
  <dgm:cxnLst>
    <dgm:cxn modelId="{27E1F95B-DF14-4D17-8ED5-AC628BE1D8CB}" srcId="{1CE0F37C-CBD8-4243-A638-7AFF105CE714}" destId="{6C02CFA2-EC00-4F9A-B56E-15F62EE358EE}" srcOrd="0" destOrd="0" parTransId="{CB02CC0F-75DC-4120-A5E3-68B870BE633D}" sibTransId="{2F57ECFE-7DC1-4953-B46A-92811BD380DB}"/>
    <dgm:cxn modelId="{C8248D73-006A-4318-8238-4BEBA7B509A2}" type="presOf" srcId="{044E26B6-3480-4E15-AE8B-63571F527F0E}" destId="{186C0118-5694-4617-B7F6-2AE89D961C48}" srcOrd="0" destOrd="0" presId="urn:microsoft.com/office/officeart/2005/8/layout/vList2"/>
    <dgm:cxn modelId="{7676C19B-F6BF-45E5-BE26-61BEB3A1556B}" type="presOf" srcId="{AA20F648-4248-43F3-AA31-D141409A7B60}" destId="{A1B5B90B-3C6D-4C2F-907A-B710F79F55AB}" srcOrd="0" destOrd="0" presId="urn:microsoft.com/office/officeart/2005/8/layout/vList2"/>
    <dgm:cxn modelId="{EEEFAD9C-F996-468F-AD59-E2D9AC70ED94}" type="presOf" srcId="{1CE0F37C-CBD8-4243-A638-7AFF105CE714}" destId="{D6832B3D-CCA8-4D38-9CB9-3A6C356CDDA1}" srcOrd="0" destOrd="0" presId="urn:microsoft.com/office/officeart/2005/8/layout/vList2"/>
    <dgm:cxn modelId="{06869EA6-1053-4D9C-AFB9-02F1B894E752}" srcId="{1CE0F37C-CBD8-4243-A638-7AFF105CE714}" destId="{AA20F648-4248-43F3-AA31-D141409A7B60}" srcOrd="2" destOrd="0" parTransId="{AA5372F9-2156-4A53-BC1C-E9E519E8CC92}" sibTransId="{ECD9A748-BF59-4D1E-9E9B-0994B30838CB}"/>
    <dgm:cxn modelId="{7B78CCB7-D29E-420E-89F3-FEC886A69DF8}" type="presOf" srcId="{6C02CFA2-EC00-4F9A-B56E-15F62EE358EE}" destId="{6AEC7A1D-84C9-4E19-8DF6-8CE50EF963C6}" srcOrd="0" destOrd="0" presId="urn:microsoft.com/office/officeart/2005/8/layout/vList2"/>
    <dgm:cxn modelId="{83C2CBF2-F7F9-404A-9162-AC49875E6915}" srcId="{1CE0F37C-CBD8-4243-A638-7AFF105CE714}" destId="{044E26B6-3480-4E15-AE8B-63571F527F0E}" srcOrd="1" destOrd="0" parTransId="{E5343DB5-FC51-4AF9-BB36-172D0A671DDC}" sibTransId="{68EE6C99-5657-4DD9-8BD0-27E287D3E16B}"/>
    <dgm:cxn modelId="{363DDE83-168B-47A7-B4F9-9ED20D1F00BB}" type="presParOf" srcId="{D6832B3D-CCA8-4D38-9CB9-3A6C356CDDA1}" destId="{6AEC7A1D-84C9-4E19-8DF6-8CE50EF963C6}" srcOrd="0" destOrd="0" presId="urn:microsoft.com/office/officeart/2005/8/layout/vList2"/>
    <dgm:cxn modelId="{DDBD6145-57D0-449D-8E6B-52ACCD8D404C}" type="presParOf" srcId="{D6832B3D-CCA8-4D38-9CB9-3A6C356CDDA1}" destId="{C0E5AD15-5769-4372-94D0-47EE438BEB2F}" srcOrd="1" destOrd="0" presId="urn:microsoft.com/office/officeart/2005/8/layout/vList2"/>
    <dgm:cxn modelId="{77B251F6-A651-40D1-AE6B-4D82A20C6FA2}" type="presParOf" srcId="{D6832B3D-CCA8-4D38-9CB9-3A6C356CDDA1}" destId="{186C0118-5694-4617-B7F6-2AE89D961C48}" srcOrd="2" destOrd="0" presId="urn:microsoft.com/office/officeart/2005/8/layout/vList2"/>
    <dgm:cxn modelId="{F8AA9DC1-2249-4641-B349-98D8F75CE829}" type="presParOf" srcId="{D6832B3D-CCA8-4D38-9CB9-3A6C356CDDA1}" destId="{5C17FC41-E942-4FA7-AA08-9342B08EF507}" srcOrd="3" destOrd="0" presId="urn:microsoft.com/office/officeart/2005/8/layout/vList2"/>
    <dgm:cxn modelId="{C72061AE-B505-47F0-A213-FC071D89F5C8}" type="presParOf" srcId="{D6832B3D-CCA8-4D38-9CB9-3A6C356CDDA1}" destId="{A1B5B90B-3C6D-4C2F-907A-B710F79F55AB}"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A9012E-9A6A-40BC-A32F-E444B5BB807E}">
      <dsp:nvSpPr>
        <dsp:cNvPr id="0" name=""/>
        <dsp:cNvSpPr/>
      </dsp:nvSpPr>
      <dsp:spPr>
        <a:xfrm>
          <a:off x="0" y="531"/>
          <a:ext cx="7886700" cy="0"/>
        </a:xfrm>
        <a:prstGeom prst="lin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D247E770-77B7-4D59-955B-DAD2A7E456F0}">
      <dsp:nvSpPr>
        <dsp:cNvPr id="0" name=""/>
        <dsp:cNvSpPr/>
      </dsp:nvSpPr>
      <dsp:spPr>
        <a:xfrm>
          <a:off x="0" y="531"/>
          <a:ext cx="7886700"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a:t>What is Occupational Therapy?</a:t>
          </a:r>
        </a:p>
      </dsp:txBody>
      <dsp:txXfrm>
        <a:off x="0" y="531"/>
        <a:ext cx="7886700" cy="621467"/>
      </dsp:txXfrm>
    </dsp:sp>
    <dsp:sp modelId="{E85868D2-B292-4D73-869D-527E334BCF84}">
      <dsp:nvSpPr>
        <dsp:cNvPr id="0" name=""/>
        <dsp:cNvSpPr/>
      </dsp:nvSpPr>
      <dsp:spPr>
        <a:xfrm>
          <a:off x="0" y="621999"/>
          <a:ext cx="7886700" cy="0"/>
        </a:xfrm>
        <a:prstGeom prst="lin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AD284F73-CC22-4965-8FFB-B3D4513E1484}">
      <dsp:nvSpPr>
        <dsp:cNvPr id="0" name=""/>
        <dsp:cNvSpPr/>
      </dsp:nvSpPr>
      <dsp:spPr>
        <a:xfrm>
          <a:off x="0" y="621999"/>
          <a:ext cx="7886700"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Our Program and Curriculum</a:t>
          </a:r>
        </a:p>
      </dsp:txBody>
      <dsp:txXfrm>
        <a:off x="0" y="621999"/>
        <a:ext cx="7886700" cy="621467"/>
      </dsp:txXfrm>
    </dsp:sp>
    <dsp:sp modelId="{A185AD43-27CD-487B-A6AE-AF1AA504DC37}">
      <dsp:nvSpPr>
        <dsp:cNvPr id="0" name=""/>
        <dsp:cNvSpPr/>
      </dsp:nvSpPr>
      <dsp:spPr>
        <a:xfrm>
          <a:off x="0" y="1243467"/>
          <a:ext cx="7886700" cy="0"/>
        </a:xfrm>
        <a:prstGeom prst="lin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5BC4315A-75FC-494E-9A9E-E8946CC648D5}">
      <dsp:nvSpPr>
        <dsp:cNvPr id="0" name=""/>
        <dsp:cNvSpPr/>
      </dsp:nvSpPr>
      <dsp:spPr>
        <a:xfrm>
          <a:off x="0" y="1243467"/>
          <a:ext cx="7886700"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a:t>Admission Criteria</a:t>
          </a:r>
        </a:p>
      </dsp:txBody>
      <dsp:txXfrm>
        <a:off x="0" y="1243467"/>
        <a:ext cx="7886700" cy="621467"/>
      </dsp:txXfrm>
    </dsp:sp>
    <dsp:sp modelId="{D9CBA282-93C3-4B56-B458-548C71C35864}">
      <dsp:nvSpPr>
        <dsp:cNvPr id="0" name=""/>
        <dsp:cNvSpPr/>
      </dsp:nvSpPr>
      <dsp:spPr>
        <a:xfrm>
          <a:off x="0" y="1864935"/>
          <a:ext cx="7886700" cy="0"/>
        </a:xfrm>
        <a:prstGeom prst="lin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57455C61-9F83-4574-81F5-07546656B960}">
      <dsp:nvSpPr>
        <dsp:cNvPr id="0" name=""/>
        <dsp:cNvSpPr/>
      </dsp:nvSpPr>
      <dsp:spPr>
        <a:xfrm>
          <a:off x="0" y="1864935"/>
          <a:ext cx="7886700"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a:t>Admission Process</a:t>
          </a:r>
        </a:p>
      </dsp:txBody>
      <dsp:txXfrm>
        <a:off x="0" y="1864935"/>
        <a:ext cx="7886700" cy="621467"/>
      </dsp:txXfrm>
    </dsp:sp>
    <dsp:sp modelId="{05C756CE-900D-4636-9852-21FDE810F8C9}">
      <dsp:nvSpPr>
        <dsp:cNvPr id="0" name=""/>
        <dsp:cNvSpPr/>
      </dsp:nvSpPr>
      <dsp:spPr>
        <a:xfrm>
          <a:off x="0" y="2486402"/>
          <a:ext cx="7886700" cy="0"/>
        </a:xfrm>
        <a:prstGeom prst="line">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4149E65B-2F12-454D-A0A0-E37A96EFFDBC}">
      <dsp:nvSpPr>
        <dsp:cNvPr id="0" name=""/>
        <dsp:cNvSpPr/>
      </dsp:nvSpPr>
      <dsp:spPr>
        <a:xfrm>
          <a:off x="0" y="2486402"/>
          <a:ext cx="7886700"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Cost of Attendance</a:t>
          </a:r>
        </a:p>
      </dsp:txBody>
      <dsp:txXfrm>
        <a:off x="0" y="2486402"/>
        <a:ext cx="7886700" cy="621467"/>
      </dsp:txXfrm>
    </dsp:sp>
    <dsp:sp modelId="{91025EBD-5DA7-4B59-9E0B-0AA4F9DA5B5F}">
      <dsp:nvSpPr>
        <dsp:cNvPr id="0" name=""/>
        <dsp:cNvSpPr/>
      </dsp:nvSpPr>
      <dsp:spPr>
        <a:xfrm>
          <a:off x="0" y="3107870"/>
          <a:ext cx="7886700" cy="0"/>
        </a:xfrm>
        <a:prstGeom prst="lin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0A7EC273-E777-4BD0-BD9B-1192C3700908}">
      <dsp:nvSpPr>
        <dsp:cNvPr id="0" name=""/>
        <dsp:cNvSpPr/>
      </dsp:nvSpPr>
      <dsp:spPr>
        <a:xfrm>
          <a:off x="0" y="3107870"/>
          <a:ext cx="7886700"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a:t>Advising</a:t>
          </a:r>
        </a:p>
      </dsp:txBody>
      <dsp:txXfrm>
        <a:off x="0" y="3107870"/>
        <a:ext cx="7886700" cy="621467"/>
      </dsp:txXfrm>
    </dsp:sp>
    <dsp:sp modelId="{B33C1791-D6B1-487C-B522-384CFA2E97E9}">
      <dsp:nvSpPr>
        <dsp:cNvPr id="0" name=""/>
        <dsp:cNvSpPr/>
      </dsp:nvSpPr>
      <dsp:spPr>
        <a:xfrm>
          <a:off x="0" y="3729338"/>
          <a:ext cx="7886700" cy="0"/>
        </a:xfrm>
        <a:prstGeom prst="lin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4769CCFC-7755-4166-BCF7-993DF1F1389A}">
      <dsp:nvSpPr>
        <dsp:cNvPr id="0" name=""/>
        <dsp:cNvSpPr/>
      </dsp:nvSpPr>
      <dsp:spPr>
        <a:xfrm>
          <a:off x="0" y="3729338"/>
          <a:ext cx="7886700"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a:t>Stay Connected</a:t>
          </a:r>
        </a:p>
      </dsp:txBody>
      <dsp:txXfrm>
        <a:off x="0" y="3729338"/>
        <a:ext cx="7886700" cy="62146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B4D130-F2AE-4C43-83D1-547624313EA6}">
      <dsp:nvSpPr>
        <dsp:cNvPr id="0" name=""/>
        <dsp:cNvSpPr/>
      </dsp:nvSpPr>
      <dsp:spPr>
        <a:xfrm>
          <a:off x="530099" y="545122"/>
          <a:ext cx="1406812" cy="1406812"/>
        </a:xfrm>
        <a:prstGeom prst="ellipse">
          <a:avLst/>
        </a:prstGeom>
        <a:solidFill>
          <a:srgbClr val="7030A0"/>
        </a:solidFill>
        <a:ln>
          <a:noFill/>
        </a:ln>
        <a:effectLst/>
      </dsp:spPr>
      <dsp:style>
        <a:lnRef idx="0">
          <a:scrgbClr r="0" g="0" b="0"/>
        </a:lnRef>
        <a:fillRef idx="1">
          <a:scrgbClr r="0" g="0" b="0"/>
        </a:fillRef>
        <a:effectRef idx="0">
          <a:scrgbClr r="0" g="0" b="0"/>
        </a:effectRef>
        <a:fontRef idx="minor"/>
      </dsp:style>
    </dsp:sp>
    <dsp:sp modelId="{156B2612-77FC-4CD8-9928-5693912FCE97}">
      <dsp:nvSpPr>
        <dsp:cNvPr id="0" name=""/>
        <dsp:cNvSpPr/>
      </dsp:nvSpPr>
      <dsp:spPr>
        <a:xfrm>
          <a:off x="829912" y="844934"/>
          <a:ext cx="807187" cy="8071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E832AB8-6FB1-4CBD-B6A9-FB9F51F62119}">
      <dsp:nvSpPr>
        <dsp:cNvPr id="0" name=""/>
        <dsp:cNvSpPr/>
      </dsp:nvSpPr>
      <dsp:spPr>
        <a:xfrm>
          <a:off x="80381" y="2390122"/>
          <a:ext cx="2306250" cy="14160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r>
            <a:rPr lang="en-US" sz="1800" kern="1200" cap="none" dirty="0"/>
            <a:t>Students will complete an individual capstone project related to their doctoral capstone experience </a:t>
          </a:r>
        </a:p>
      </dsp:txBody>
      <dsp:txXfrm>
        <a:off x="80381" y="2390122"/>
        <a:ext cx="2306250" cy="1416093"/>
      </dsp:txXfrm>
    </dsp:sp>
    <dsp:sp modelId="{F7825815-EA9A-4646-A801-E71414768BDC}">
      <dsp:nvSpPr>
        <dsp:cNvPr id="0" name=""/>
        <dsp:cNvSpPr/>
      </dsp:nvSpPr>
      <dsp:spPr>
        <a:xfrm>
          <a:off x="3239943" y="545122"/>
          <a:ext cx="1406812" cy="1406812"/>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0B2BD48-75BD-4884-8F36-34F3C5B2C8C3}">
      <dsp:nvSpPr>
        <dsp:cNvPr id="0" name=""/>
        <dsp:cNvSpPr/>
      </dsp:nvSpPr>
      <dsp:spPr>
        <a:xfrm>
          <a:off x="3539756" y="844934"/>
          <a:ext cx="807187" cy="8071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95CE790-330A-485E-B903-2ECCA3AFD0AB}">
      <dsp:nvSpPr>
        <dsp:cNvPr id="0" name=""/>
        <dsp:cNvSpPr/>
      </dsp:nvSpPr>
      <dsp:spPr>
        <a:xfrm>
          <a:off x="2790224" y="2390122"/>
          <a:ext cx="2306250" cy="14160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r>
            <a:rPr lang="en-US" sz="1800" kern="1200" cap="none" dirty="0"/>
            <a:t>Students will disseminate their work during a formal capstone forum</a:t>
          </a:r>
        </a:p>
      </dsp:txBody>
      <dsp:txXfrm>
        <a:off x="2790224" y="2390122"/>
        <a:ext cx="2306250" cy="1416093"/>
      </dsp:txXfrm>
    </dsp:sp>
    <dsp:sp modelId="{0CC4F6AE-29A2-4A12-A3BE-96340D5983AF}">
      <dsp:nvSpPr>
        <dsp:cNvPr id="0" name=""/>
        <dsp:cNvSpPr/>
      </dsp:nvSpPr>
      <dsp:spPr>
        <a:xfrm>
          <a:off x="5949787" y="545122"/>
          <a:ext cx="1406812" cy="1406812"/>
        </a:xfrm>
        <a:prstGeom prst="ellipse">
          <a:avLst/>
        </a:prstGeom>
        <a:solidFill>
          <a:schemeClr val="bg2">
            <a:lumMod val="40000"/>
            <a:lumOff val="60000"/>
          </a:schemeClr>
        </a:solidFill>
        <a:ln>
          <a:noFill/>
        </a:ln>
        <a:effectLst/>
      </dsp:spPr>
      <dsp:style>
        <a:lnRef idx="0">
          <a:scrgbClr r="0" g="0" b="0"/>
        </a:lnRef>
        <a:fillRef idx="1">
          <a:scrgbClr r="0" g="0" b="0"/>
        </a:fillRef>
        <a:effectRef idx="0">
          <a:scrgbClr r="0" g="0" b="0"/>
        </a:effectRef>
        <a:fontRef idx="minor"/>
      </dsp:style>
    </dsp:sp>
    <dsp:sp modelId="{87AD85A9-A46E-4ED5-BEE4-BA428A3EEA1A}">
      <dsp:nvSpPr>
        <dsp:cNvPr id="0" name=""/>
        <dsp:cNvSpPr/>
      </dsp:nvSpPr>
      <dsp:spPr>
        <a:xfrm>
          <a:off x="6249600" y="844934"/>
          <a:ext cx="807187" cy="80718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4B724DE-3875-40C7-8022-AFED78B1FB59}">
      <dsp:nvSpPr>
        <dsp:cNvPr id="0" name=""/>
        <dsp:cNvSpPr/>
      </dsp:nvSpPr>
      <dsp:spPr>
        <a:xfrm>
          <a:off x="5500068" y="2390122"/>
          <a:ext cx="2306250" cy="14160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r>
            <a:rPr lang="en-US" sz="1800" kern="1200" cap="none" dirty="0"/>
            <a:t>The project must demonstrate a synthesis of in-depth knowledge in the focused area of study</a:t>
          </a:r>
        </a:p>
      </dsp:txBody>
      <dsp:txXfrm>
        <a:off x="5500068" y="2390122"/>
        <a:ext cx="2306250" cy="141609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357C3B-E5B5-4028-BAC1-8C3AE59A3869}">
      <dsp:nvSpPr>
        <dsp:cNvPr id="0" name=""/>
        <dsp:cNvSpPr/>
      </dsp:nvSpPr>
      <dsp:spPr>
        <a:xfrm>
          <a:off x="0" y="45770"/>
          <a:ext cx="5000124" cy="743535"/>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a:t>Competitive admission</a:t>
          </a:r>
        </a:p>
      </dsp:txBody>
      <dsp:txXfrm>
        <a:off x="36296" y="82066"/>
        <a:ext cx="4927532" cy="670943"/>
      </dsp:txXfrm>
    </dsp:sp>
    <dsp:sp modelId="{219D897C-DAFB-40B5-AC07-615A798C0EFB}">
      <dsp:nvSpPr>
        <dsp:cNvPr id="0" name=""/>
        <dsp:cNvSpPr/>
      </dsp:nvSpPr>
      <dsp:spPr>
        <a:xfrm>
          <a:off x="0" y="878585"/>
          <a:ext cx="5000124" cy="743535"/>
        </a:xfrm>
        <a:prstGeom prst="roundRect">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a:t>Specific Criteria:</a:t>
          </a:r>
        </a:p>
      </dsp:txBody>
      <dsp:txXfrm>
        <a:off x="36296" y="914881"/>
        <a:ext cx="4927532" cy="670943"/>
      </dsp:txXfrm>
    </dsp:sp>
    <dsp:sp modelId="{585252FA-4E9D-4A09-B5C7-54E3F08189BF}">
      <dsp:nvSpPr>
        <dsp:cNvPr id="0" name=""/>
        <dsp:cNvSpPr/>
      </dsp:nvSpPr>
      <dsp:spPr>
        <a:xfrm>
          <a:off x="0" y="1622120"/>
          <a:ext cx="5000124" cy="37860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754" tIns="39370" rIns="220472" bIns="39370" numCol="1" spcCol="1270" anchor="t" anchorCtr="0">
          <a:noAutofit/>
        </a:bodyPr>
        <a:lstStyle/>
        <a:p>
          <a:pPr marL="228600" lvl="1" indent="-228600" algn="l" defTabSz="1066800">
            <a:lnSpc>
              <a:spcPct val="90000"/>
            </a:lnSpc>
            <a:spcBef>
              <a:spcPct val="0"/>
            </a:spcBef>
            <a:spcAft>
              <a:spcPct val="20000"/>
            </a:spcAft>
            <a:buChar char="•"/>
          </a:pPr>
          <a:r>
            <a:rPr lang="en-US" sz="2400" i="0" kern="1200" dirty="0"/>
            <a:t>Bachelor’s degree </a:t>
          </a:r>
        </a:p>
        <a:p>
          <a:pPr marL="228600" lvl="1" indent="-228600" algn="l" defTabSz="1066800">
            <a:lnSpc>
              <a:spcPct val="90000"/>
            </a:lnSpc>
            <a:spcBef>
              <a:spcPct val="0"/>
            </a:spcBef>
            <a:spcAft>
              <a:spcPct val="20000"/>
            </a:spcAft>
            <a:buChar char="•"/>
          </a:pPr>
          <a:r>
            <a:rPr lang="en-US" sz="2400" i="0" kern="1200" dirty="0"/>
            <a:t>Minimum overall GPA 3.0 OR GRE score of 50</a:t>
          </a:r>
          <a:r>
            <a:rPr lang="en-US" sz="2400" i="0" kern="1200" baseline="30000" dirty="0"/>
            <a:t>th</a:t>
          </a:r>
          <a:r>
            <a:rPr lang="en-US" sz="2400" i="0" kern="1200" dirty="0"/>
            <a:t> percentile or greater in all areas</a:t>
          </a:r>
        </a:p>
        <a:p>
          <a:pPr marL="228600" lvl="1" indent="-228600" algn="l" defTabSz="1066800">
            <a:lnSpc>
              <a:spcPct val="90000"/>
            </a:lnSpc>
            <a:spcBef>
              <a:spcPct val="0"/>
            </a:spcBef>
            <a:spcAft>
              <a:spcPct val="20000"/>
            </a:spcAft>
            <a:buChar char="•"/>
          </a:pPr>
          <a:r>
            <a:rPr lang="en-US" sz="2400" i="0" kern="1200" dirty="0"/>
            <a:t>Prerequisite GPA 3.0 or above. </a:t>
          </a:r>
        </a:p>
        <a:p>
          <a:pPr marL="228600" lvl="1" indent="-228600" algn="l" defTabSz="1066800">
            <a:lnSpc>
              <a:spcPct val="90000"/>
            </a:lnSpc>
            <a:spcBef>
              <a:spcPct val="0"/>
            </a:spcBef>
            <a:spcAft>
              <a:spcPct val="20000"/>
            </a:spcAft>
            <a:buChar char="•"/>
          </a:pPr>
          <a:r>
            <a:rPr lang="en-US" sz="2400" kern="1200" dirty="0"/>
            <a:t>Score for the OT Program-Specific essay uploaded to OTCAS</a:t>
          </a:r>
        </a:p>
        <a:p>
          <a:pPr marL="228600" lvl="1" indent="-228600" algn="l" defTabSz="1066800">
            <a:lnSpc>
              <a:spcPct val="90000"/>
            </a:lnSpc>
            <a:spcBef>
              <a:spcPct val="0"/>
            </a:spcBef>
            <a:spcAft>
              <a:spcPct val="20000"/>
            </a:spcAft>
            <a:buChar char="•"/>
          </a:pPr>
          <a:r>
            <a:rPr lang="en-US" sz="2400" kern="1200"/>
            <a:t>Non-native English speakers must meet criteria set by the College of Graduate Admissions</a:t>
          </a:r>
        </a:p>
      </dsp:txBody>
      <dsp:txXfrm>
        <a:off x="0" y="1622120"/>
        <a:ext cx="5000124" cy="378603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29DF40-CBFB-4273-A0FF-00A59A8A2ECB}">
      <dsp:nvSpPr>
        <dsp:cNvPr id="0" name=""/>
        <dsp:cNvSpPr/>
      </dsp:nvSpPr>
      <dsp:spPr>
        <a:xfrm>
          <a:off x="0" y="735468"/>
          <a:ext cx="8229600" cy="135778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8C22BE1-6733-4D73-9447-27C4E25A6DA3}">
      <dsp:nvSpPr>
        <dsp:cNvPr id="0" name=""/>
        <dsp:cNvSpPr/>
      </dsp:nvSpPr>
      <dsp:spPr>
        <a:xfrm>
          <a:off x="410731" y="1040971"/>
          <a:ext cx="746783" cy="74678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03D2854-A552-4613-B1D4-7C9790FB9E2E}">
      <dsp:nvSpPr>
        <dsp:cNvPr id="0" name=""/>
        <dsp:cNvSpPr/>
      </dsp:nvSpPr>
      <dsp:spPr>
        <a:xfrm>
          <a:off x="1568246" y="735468"/>
          <a:ext cx="6661353" cy="13577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3699" tIns="143699" rIns="143699" bIns="143699" numCol="1" spcCol="1270" anchor="ctr" anchorCtr="0">
          <a:noAutofit/>
        </a:bodyPr>
        <a:lstStyle/>
        <a:p>
          <a:pPr marL="0" lvl="0" indent="0" algn="l" defTabSz="1111250">
            <a:lnSpc>
              <a:spcPct val="100000"/>
            </a:lnSpc>
            <a:spcBef>
              <a:spcPct val="0"/>
            </a:spcBef>
            <a:spcAft>
              <a:spcPct val="35000"/>
            </a:spcAft>
            <a:buNone/>
          </a:pPr>
          <a:r>
            <a:rPr lang="en-US" sz="2500" kern="1200" dirty="0">
              <a:solidFill>
                <a:srgbClr val="002060"/>
              </a:solidFill>
            </a:rPr>
            <a:t>Volunteer hours</a:t>
          </a:r>
        </a:p>
      </dsp:txBody>
      <dsp:txXfrm>
        <a:off x="1568246" y="735468"/>
        <a:ext cx="6661353" cy="1357788"/>
      </dsp:txXfrm>
    </dsp:sp>
    <dsp:sp modelId="{D4AFC2AD-1C46-4BB8-B211-D9ECC625174F}">
      <dsp:nvSpPr>
        <dsp:cNvPr id="0" name=""/>
        <dsp:cNvSpPr/>
      </dsp:nvSpPr>
      <dsp:spPr>
        <a:xfrm>
          <a:off x="0" y="2432705"/>
          <a:ext cx="8229600" cy="135778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7EDA7B1-0737-4CF3-A3E1-757C7BBDCD77}">
      <dsp:nvSpPr>
        <dsp:cNvPr id="0" name=""/>
        <dsp:cNvSpPr/>
      </dsp:nvSpPr>
      <dsp:spPr>
        <a:xfrm>
          <a:off x="410731" y="2738207"/>
          <a:ext cx="746783" cy="74678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459AB0E-6CC5-4C0E-817B-7E7A1A6E96E6}">
      <dsp:nvSpPr>
        <dsp:cNvPr id="0" name=""/>
        <dsp:cNvSpPr/>
      </dsp:nvSpPr>
      <dsp:spPr>
        <a:xfrm>
          <a:off x="1568246" y="2432705"/>
          <a:ext cx="6661353" cy="13577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3699" tIns="143699" rIns="143699" bIns="143699" numCol="1" spcCol="1270" anchor="ctr" anchorCtr="0">
          <a:noAutofit/>
        </a:bodyPr>
        <a:lstStyle/>
        <a:p>
          <a:pPr marL="0" lvl="0" indent="0" algn="l" defTabSz="1111250">
            <a:lnSpc>
              <a:spcPct val="100000"/>
            </a:lnSpc>
            <a:spcBef>
              <a:spcPct val="0"/>
            </a:spcBef>
            <a:spcAft>
              <a:spcPct val="35000"/>
            </a:spcAft>
            <a:buNone/>
          </a:pPr>
          <a:r>
            <a:rPr lang="en-US" sz="2500" kern="1200" dirty="0">
              <a:solidFill>
                <a:srgbClr val="002060"/>
              </a:solidFill>
            </a:rPr>
            <a:t>2 areas of practice are recommended</a:t>
          </a:r>
        </a:p>
      </dsp:txBody>
      <dsp:txXfrm>
        <a:off x="1568246" y="2432705"/>
        <a:ext cx="6661353" cy="1357788"/>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83A9BB-2255-43F7-B410-D3999543EDCB}">
      <dsp:nvSpPr>
        <dsp:cNvPr id="0" name=""/>
        <dsp:cNvSpPr/>
      </dsp:nvSpPr>
      <dsp:spPr>
        <a:xfrm>
          <a:off x="3242816" y="75"/>
          <a:ext cx="1743967" cy="1743967"/>
        </a:xfrm>
        <a:prstGeom prst="downArrow">
          <a:avLst>
            <a:gd name="adj1" fmla="val 50000"/>
            <a:gd name="adj2" fmla="val 3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n-US" sz="1100" kern="1200" dirty="0"/>
            <a:t>Application available by August 1</a:t>
          </a:r>
          <a:r>
            <a:rPr lang="en-US" sz="1100" kern="1200" baseline="30000" dirty="0"/>
            <a:t>st</a:t>
          </a:r>
          <a:r>
            <a:rPr lang="en-US" sz="1100" kern="1200" dirty="0"/>
            <a:t> annually</a:t>
          </a:r>
        </a:p>
      </dsp:txBody>
      <dsp:txXfrm>
        <a:off x="3678808" y="75"/>
        <a:ext cx="871983" cy="1438773"/>
      </dsp:txXfrm>
    </dsp:sp>
    <dsp:sp modelId="{ED815BF5-9AF1-4F30-8143-7BDA7CDBD9A6}">
      <dsp:nvSpPr>
        <dsp:cNvPr id="0" name=""/>
        <dsp:cNvSpPr/>
      </dsp:nvSpPr>
      <dsp:spPr>
        <a:xfrm rot="4320000">
          <a:off x="4705317" y="1062645"/>
          <a:ext cx="1743967" cy="1743967"/>
        </a:xfrm>
        <a:prstGeom prst="downArrow">
          <a:avLst>
            <a:gd name="adj1" fmla="val 50000"/>
            <a:gd name="adj2" fmla="val 3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n-US" sz="1100" kern="1200" dirty="0"/>
            <a:t>Application deadline October 1 of the year PRIOR to anticipated admission</a:t>
          </a:r>
        </a:p>
      </dsp:txBody>
      <dsp:txXfrm rot="-5400000">
        <a:off x="5003042" y="1451482"/>
        <a:ext cx="1438773" cy="871983"/>
      </dsp:txXfrm>
    </dsp:sp>
    <dsp:sp modelId="{6544E577-EF2A-4EF6-B4ED-EAB8480B9344}">
      <dsp:nvSpPr>
        <dsp:cNvPr id="0" name=""/>
        <dsp:cNvSpPr/>
      </dsp:nvSpPr>
      <dsp:spPr>
        <a:xfrm rot="8640000">
          <a:off x="4146691" y="2781919"/>
          <a:ext cx="1743967" cy="1743967"/>
        </a:xfrm>
        <a:prstGeom prst="downArrow">
          <a:avLst>
            <a:gd name="adj1" fmla="val 50000"/>
            <a:gd name="adj2" fmla="val 3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n-US" sz="1100" kern="1200" dirty="0"/>
            <a:t>Submit ALL transcripts to  OTCAS</a:t>
          </a:r>
        </a:p>
      </dsp:txBody>
      <dsp:txXfrm rot="10800000">
        <a:off x="4672377" y="3057970"/>
        <a:ext cx="871983" cy="1438773"/>
      </dsp:txXfrm>
    </dsp:sp>
    <dsp:sp modelId="{50B629A2-4797-4563-A06C-F40215EAB7FD}">
      <dsp:nvSpPr>
        <dsp:cNvPr id="0" name=""/>
        <dsp:cNvSpPr/>
      </dsp:nvSpPr>
      <dsp:spPr>
        <a:xfrm rot="12960000">
          <a:off x="2338940" y="2781919"/>
          <a:ext cx="1743967" cy="1743967"/>
        </a:xfrm>
        <a:prstGeom prst="downArrow">
          <a:avLst>
            <a:gd name="adj1" fmla="val 50000"/>
            <a:gd name="adj2" fmla="val 3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n-US" sz="1100" kern="1200"/>
            <a:t>Competitive admissions</a:t>
          </a:r>
        </a:p>
      </dsp:txBody>
      <dsp:txXfrm rot="10800000">
        <a:off x="2685238" y="3057970"/>
        <a:ext cx="871983" cy="1438773"/>
      </dsp:txXfrm>
    </dsp:sp>
    <dsp:sp modelId="{412A39E0-E577-415D-BF5C-5CE089841B14}">
      <dsp:nvSpPr>
        <dsp:cNvPr id="0" name=""/>
        <dsp:cNvSpPr/>
      </dsp:nvSpPr>
      <dsp:spPr>
        <a:xfrm rot="17280000">
          <a:off x="1780314" y="1062645"/>
          <a:ext cx="1743967" cy="1743967"/>
        </a:xfrm>
        <a:prstGeom prst="downArrow">
          <a:avLst>
            <a:gd name="adj1" fmla="val 50000"/>
            <a:gd name="adj2" fmla="val 3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n-US" sz="1100" kern="1200"/>
            <a:t>OTCAS system</a:t>
          </a:r>
        </a:p>
      </dsp:txBody>
      <dsp:txXfrm rot="5400000">
        <a:off x="1787783" y="1451482"/>
        <a:ext cx="1438773" cy="871983"/>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C4A0CD-8AE1-452D-B7A7-975F8F55BD67}">
      <dsp:nvSpPr>
        <dsp:cNvPr id="0" name=""/>
        <dsp:cNvSpPr/>
      </dsp:nvSpPr>
      <dsp:spPr>
        <a:xfrm>
          <a:off x="0" y="494706"/>
          <a:ext cx="8229600" cy="730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56371CA-E55D-40FC-8ED6-010A15E47F1B}">
      <dsp:nvSpPr>
        <dsp:cNvPr id="0" name=""/>
        <dsp:cNvSpPr/>
      </dsp:nvSpPr>
      <dsp:spPr>
        <a:xfrm>
          <a:off x="411480" y="66666"/>
          <a:ext cx="5760720" cy="8560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1289050">
            <a:lnSpc>
              <a:spcPct val="90000"/>
            </a:lnSpc>
            <a:spcBef>
              <a:spcPct val="0"/>
            </a:spcBef>
            <a:spcAft>
              <a:spcPct val="35000"/>
            </a:spcAft>
            <a:buNone/>
          </a:pPr>
          <a:r>
            <a:rPr lang="en-US" sz="2900" kern="1200"/>
            <a:t>Application processing time</a:t>
          </a:r>
        </a:p>
      </dsp:txBody>
      <dsp:txXfrm>
        <a:off x="453270" y="108456"/>
        <a:ext cx="5677140" cy="772500"/>
      </dsp:txXfrm>
    </dsp:sp>
    <dsp:sp modelId="{8E3350C8-03A5-4D10-B5F9-A753D5024AFC}">
      <dsp:nvSpPr>
        <dsp:cNvPr id="0" name=""/>
        <dsp:cNvSpPr/>
      </dsp:nvSpPr>
      <dsp:spPr>
        <a:xfrm>
          <a:off x="0" y="1810146"/>
          <a:ext cx="8229600" cy="264915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604012" rIns="638708" bIns="206248" numCol="1" spcCol="1270" anchor="t" anchorCtr="0">
          <a:noAutofit/>
        </a:bodyPr>
        <a:lstStyle/>
        <a:p>
          <a:pPr marL="285750" lvl="1" indent="-285750" algn="l" defTabSz="1289050">
            <a:lnSpc>
              <a:spcPct val="90000"/>
            </a:lnSpc>
            <a:spcBef>
              <a:spcPct val="0"/>
            </a:spcBef>
            <a:spcAft>
              <a:spcPct val="15000"/>
            </a:spcAft>
            <a:buChar char="•"/>
          </a:pPr>
          <a:r>
            <a:rPr lang="en-US" sz="2900" kern="1200"/>
            <a:t>Regular</a:t>
          </a:r>
        </a:p>
        <a:p>
          <a:pPr marL="285750" lvl="1" indent="-285750" algn="l" defTabSz="1289050">
            <a:lnSpc>
              <a:spcPct val="90000"/>
            </a:lnSpc>
            <a:spcBef>
              <a:spcPct val="0"/>
            </a:spcBef>
            <a:spcAft>
              <a:spcPct val="15000"/>
            </a:spcAft>
            <a:buChar char="•"/>
          </a:pPr>
          <a:r>
            <a:rPr lang="en-US" sz="2900" kern="1200"/>
            <a:t>Provisional</a:t>
          </a:r>
        </a:p>
        <a:p>
          <a:pPr marL="285750" lvl="1" indent="-285750" algn="l" defTabSz="1289050">
            <a:lnSpc>
              <a:spcPct val="90000"/>
            </a:lnSpc>
            <a:spcBef>
              <a:spcPct val="0"/>
            </a:spcBef>
            <a:spcAft>
              <a:spcPct val="15000"/>
            </a:spcAft>
            <a:buChar char="•"/>
          </a:pPr>
          <a:r>
            <a:rPr lang="en-US" sz="2900" kern="1200"/>
            <a:t>Waiting List</a:t>
          </a:r>
        </a:p>
        <a:p>
          <a:pPr marL="285750" lvl="1" indent="-285750" algn="l" defTabSz="1289050">
            <a:lnSpc>
              <a:spcPct val="90000"/>
            </a:lnSpc>
            <a:spcBef>
              <a:spcPct val="0"/>
            </a:spcBef>
            <a:spcAft>
              <a:spcPct val="15000"/>
            </a:spcAft>
            <a:buChar char="•"/>
          </a:pPr>
          <a:r>
            <a:rPr lang="en-US" sz="2900" kern="1200"/>
            <a:t>Rejection</a:t>
          </a:r>
        </a:p>
      </dsp:txBody>
      <dsp:txXfrm>
        <a:off x="0" y="1810146"/>
        <a:ext cx="8229600" cy="2649150"/>
      </dsp:txXfrm>
    </dsp:sp>
    <dsp:sp modelId="{6147BB19-CC38-4D2B-AB79-9D3D615DD5EB}">
      <dsp:nvSpPr>
        <dsp:cNvPr id="0" name=""/>
        <dsp:cNvSpPr/>
      </dsp:nvSpPr>
      <dsp:spPr>
        <a:xfrm>
          <a:off x="411480" y="1382106"/>
          <a:ext cx="5760720" cy="8560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1289050">
            <a:lnSpc>
              <a:spcPct val="90000"/>
            </a:lnSpc>
            <a:spcBef>
              <a:spcPct val="0"/>
            </a:spcBef>
            <a:spcAft>
              <a:spcPct val="35000"/>
            </a:spcAft>
            <a:buNone/>
          </a:pPr>
          <a:r>
            <a:rPr lang="en-US" sz="2900" kern="1200"/>
            <a:t>Acceptance or rejection</a:t>
          </a:r>
        </a:p>
      </dsp:txBody>
      <dsp:txXfrm>
        <a:off x="453270" y="1423896"/>
        <a:ext cx="5677140" cy="77250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858EC4-5CE4-4CCE-A361-81D1E43ECB32}">
      <dsp:nvSpPr>
        <dsp:cNvPr id="0" name=""/>
        <dsp:cNvSpPr/>
      </dsp:nvSpPr>
      <dsp:spPr>
        <a:xfrm>
          <a:off x="0" y="419516"/>
          <a:ext cx="4941945" cy="144144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Once accepted into the OTD Program, students who have previously taken graduate courses at CSU or at universities other than CSU can petition to have the courses accepted to meet the OTD elective requirement, if the credits have been “earned at an accredited graduate college or university and not utilized to fulfill a requirement for any other degree”.  </a:t>
          </a:r>
        </a:p>
      </dsp:txBody>
      <dsp:txXfrm>
        <a:off x="70365" y="489881"/>
        <a:ext cx="4801215" cy="1300710"/>
      </dsp:txXfrm>
    </dsp:sp>
    <dsp:sp modelId="{08058896-78DF-406C-AF69-5409C95951B7}">
      <dsp:nvSpPr>
        <dsp:cNvPr id="0" name=""/>
        <dsp:cNvSpPr/>
      </dsp:nvSpPr>
      <dsp:spPr>
        <a:xfrm>
          <a:off x="0" y="1901276"/>
          <a:ext cx="4941945" cy="1441440"/>
        </a:xfrm>
        <a:prstGeom prst="roundRect">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These credits must carry a letter grade of a B or higher, and all elective credits must be within the six-year statute of limitations imposed by the CSU Graduate College.  </a:t>
          </a:r>
        </a:p>
      </dsp:txBody>
      <dsp:txXfrm>
        <a:off x="70365" y="1971641"/>
        <a:ext cx="4801215" cy="1300710"/>
      </dsp:txXfrm>
    </dsp:sp>
    <dsp:sp modelId="{B4FC1D14-7064-478C-9D3C-E71F4BA74AA9}">
      <dsp:nvSpPr>
        <dsp:cNvPr id="0" name=""/>
        <dsp:cNvSpPr/>
      </dsp:nvSpPr>
      <dsp:spPr>
        <a:xfrm>
          <a:off x="0" y="3383036"/>
          <a:ext cx="4941945" cy="1441440"/>
        </a:xfrm>
        <a:prstGeom prst="round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Prior course work needs to provide students with in-depth knowledge that will be relevant to practice and their doctoral capstone</a:t>
          </a:r>
        </a:p>
      </dsp:txBody>
      <dsp:txXfrm>
        <a:off x="70365" y="3453401"/>
        <a:ext cx="4801215" cy="130071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0B5ECC-C1E3-4FEB-90C3-2B91BB8B86DD}">
      <dsp:nvSpPr>
        <dsp:cNvPr id="0" name=""/>
        <dsp:cNvSpPr/>
      </dsp:nvSpPr>
      <dsp:spPr>
        <a:xfrm>
          <a:off x="585916" y="1423"/>
          <a:ext cx="1041169" cy="1041169"/>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6D1BDC0-D97F-4A77-9262-5AA62CBA18C6}">
      <dsp:nvSpPr>
        <dsp:cNvPr id="0" name=""/>
        <dsp:cNvSpPr/>
      </dsp:nvSpPr>
      <dsp:spPr>
        <a:xfrm>
          <a:off x="807805" y="223312"/>
          <a:ext cx="597392" cy="59739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51AF17D-439E-4491-921A-79ED5B0F385D}">
      <dsp:nvSpPr>
        <dsp:cNvPr id="0" name=""/>
        <dsp:cNvSpPr/>
      </dsp:nvSpPr>
      <dsp:spPr>
        <a:xfrm>
          <a:off x="253083" y="1366892"/>
          <a:ext cx="1706835" cy="6827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cap="all"/>
          </a:pPr>
          <a:r>
            <a:rPr lang="en-US" sz="2000" kern="1200" dirty="0"/>
            <a:t>Tuition</a:t>
          </a:r>
        </a:p>
      </dsp:txBody>
      <dsp:txXfrm>
        <a:off x="253083" y="1366892"/>
        <a:ext cx="1706835" cy="682734"/>
      </dsp:txXfrm>
    </dsp:sp>
    <dsp:sp modelId="{EADFE3CC-605C-41F1-A09A-71DD12002290}">
      <dsp:nvSpPr>
        <dsp:cNvPr id="0" name=""/>
        <dsp:cNvSpPr/>
      </dsp:nvSpPr>
      <dsp:spPr>
        <a:xfrm>
          <a:off x="2591448" y="1423"/>
          <a:ext cx="1041169" cy="1041169"/>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ABA8ABC-244A-4EED-8D6C-965DEF0AC7B4}">
      <dsp:nvSpPr>
        <dsp:cNvPr id="0" name=""/>
        <dsp:cNvSpPr/>
      </dsp:nvSpPr>
      <dsp:spPr>
        <a:xfrm>
          <a:off x="2813337" y="223312"/>
          <a:ext cx="597392" cy="59739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80DD33A-5B71-4AE6-9A48-D9A0C29D409D}">
      <dsp:nvSpPr>
        <dsp:cNvPr id="0" name=""/>
        <dsp:cNvSpPr/>
      </dsp:nvSpPr>
      <dsp:spPr>
        <a:xfrm>
          <a:off x="2258615" y="1366892"/>
          <a:ext cx="1706835" cy="6827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cap="all"/>
          </a:pPr>
          <a:r>
            <a:rPr lang="en-US" sz="2000" kern="1200" dirty="0"/>
            <a:t>Lab Fees</a:t>
          </a:r>
        </a:p>
      </dsp:txBody>
      <dsp:txXfrm>
        <a:off x="2258615" y="1366892"/>
        <a:ext cx="1706835" cy="682734"/>
      </dsp:txXfrm>
    </dsp:sp>
    <dsp:sp modelId="{06DB5CAB-FEC0-4943-B0D2-290C7768AEB2}">
      <dsp:nvSpPr>
        <dsp:cNvPr id="0" name=""/>
        <dsp:cNvSpPr/>
      </dsp:nvSpPr>
      <dsp:spPr>
        <a:xfrm>
          <a:off x="4596981" y="1423"/>
          <a:ext cx="1041169" cy="1041169"/>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40AE036-A5BC-493A-84CA-71F42ABBE0F7}">
      <dsp:nvSpPr>
        <dsp:cNvPr id="0" name=""/>
        <dsp:cNvSpPr/>
      </dsp:nvSpPr>
      <dsp:spPr>
        <a:xfrm>
          <a:off x="4818869" y="223312"/>
          <a:ext cx="597392" cy="59739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BA05C39-9CC3-4C9B-9ED3-82738A7B18CE}">
      <dsp:nvSpPr>
        <dsp:cNvPr id="0" name=""/>
        <dsp:cNvSpPr/>
      </dsp:nvSpPr>
      <dsp:spPr>
        <a:xfrm>
          <a:off x="4264148" y="1366892"/>
          <a:ext cx="1706835" cy="6827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cap="all"/>
          </a:pPr>
          <a:r>
            <a:rPr lang="en-US" sz="2000" kern="1200" dirty="0"/>
            <a:t>Books and supplies</a:t>
          </a:r>
        </a:p>
      </dsp:txBody>
      <dsp:txXfrm>
        <a:off x="4264148" y="1366892"/>
        <a:ext cx="1706835" cy="682734"/>
      </dsp:txXfrm>
    </dsp:sp>
    <dsp:sp modelId="{F3F08650-F441-4B91-BECE-4C48ADA14E9A}">
      <dsp:nvSpPr>
        <dsp:cNvPr id="0" name=""/>
        <dsp:cNvSpPr/>
      </dsp:nvSpPr>
      <dsp:spPr>
        <a:xfrm>
          <a:off x="6602513" y="1423"/>
          <a:ext cx="1041169" cy="1041169"/>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7BDD1E7-41FE-4AC1-9D9D-22879FC3FF6E}">
      <dsp:nvSpPr>
        <dsp:cNvPr id="0" name=""/>
        <dsp:cNvSpPr/>
      </dsp:nvSpPr>
      <dsp:spPr>
        <a:xfrm>
          <a:off x="6824402" y="223312"/>
          <a:ext cx="597392" cy="59739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93A677A-14E1-44A9-98DD-1E5E4977EFED}">
      <dsp:nvSpPr>
        <dsp:cNvPr id="0" name=""/>
        <dsp:cNvSpPr/>
      </dsp:nvSpPr>
      <dsp:spPr>
        <a:xfrm>
          <a:off x="6269680" y="1366892"/>
          <a:ext cx="1706835" cy="6827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cap="all"/>
          </a:pPr>
          <a:r>
            <a:rPr lang="en-US" sz="2000" kern="1200"/>
            <a:t>Fieldwork cost</a:t>
          </a:r>
        </a:p>
      </dsp:txBody>
      <dsp:txXfrm>
        <a:off x="6269680" y="1366892"/>
        <a:ext cx="1706835" cy="682734"/>
      </dsp:txXfrm>
    </dsp:sp>
    <dsp:sp modelId="{34BFAB4D-6D8C-47DE-B3F3-E9265EED4052}">
      <dsp:nvSpPr>
        <dsp:cNvPr id="0" name=""/>
        <dsp:cNvSpPr/>
      </dsp:nvSpPr>
      <dsp:spPr>
        <a:xfrm>
          <a:off x="2591448" y="2476335"/>
          <a:ext cx="1041169" cy="1041169"/>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CC56C5D-C024-4572-BF91-3ADC6FBD3107}">
      <dsp:nvSpPr>
        <dsp:cNvPr id="0" name=""/>
        <dsp:cNvSpPr/>
      </dsp:nvSpPr>
      <dsp:spPr>
        <a:xfrm>
          <a:off x="2813337" y="2698224"/>
          <a:ext cx="597392" cy="597392"/>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E9B1AE-CCE3-4452-B026-F530E23BF040}">
      <dsp:nvSpPr>
        <dsp:cNvPr id="0" name=""/>
        <dsp:cNvSpPr/>
      </dsp:nvSpPr>
      <dsp:spPr>
        <a:xfrm>
          <a:off x="2258615" y="3841804"/>
          <a:ext cx="1706835" cy="6827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cap="all"/>
          </a:pPr>
          <a:r>
            <a:rPr lang="en-US" sz="2000" kern="1200"/>
            <a:t>Graduate Assistantships</a:t>
          </a:r>
        </a:p>
      </dsp:txBody>
      <dsp:txXfrm>
        <a:off x="2258615" y="3841804"/>
        <a:ext cx="1706835" cy="682734"/>
      </dsp:txXfrm>
    </dsp:sp>
    <dsp:sp modelId="{3E3D857B-4ECC-432F-929F-3E675FA141D3}">
      <dsp:nvSpPr>
        <dsp:cNvPr id="0" name=""/>
        <dsp:cNvSpPr/>
      </dsp:nvSpPr>
      <dsp:spPr>
        <a:xfrm>
          <a:off x="4596981" y="2476335"/>
          <a:ext cx="1041169" cy="1041169"/>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D384F86-E7F6-4C4C-AB68-87D97321A1E1}">
      <dsp:nvSpPr>
        <dsp:cNvPr id="0" name=""/>
        <dsp:cNvSpPr/>
      </dsp:nvSpPr>
      <dsp:spPr>
        <a:xfrm>
          <a:off x="4818869" y="2698224"/>
          <a:ext cx="597392" cy="597392"/>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CDA8341-81DC-49F5-AB3B-3EA44A0C89D4}">
      <dsp:nvSpPr>
        <dsp:cNvPr id="0" name=""/>
        <dsp:cNvSpPr/>
      </dsp:nvSpPr>
      <dsp:spPr>
        <a:xfrm>
          <a:off x="4264148" y="3841804"/>
          <a:ext cx="1706835" cy="6827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cap="all"/>
          </a:pPr>
          <a:r>
            <a:rPr lang="en-US" sz="2000" kern="1200" dirty="0"/>
            <a:t>Scholarships</a:t>
          </a:r>
          <a:endParaRPr lang="en-US" sz="2000" kern="1200" dirty="0">
            <a:solidFill>
              <a:schemeClr val="accent1">
                <a:lumMod val="60000"/>
                <a:lumOff val="40000"/>
              </a:schemeClr>
            </a:solidFill>
          </a:endParaRPr>
        </a:p>
      </dsp:txBody>
      <dsp:txXfrm>
        <a:off x="4264148" y="3841804"/>
        <a:ext cx="1706835" cy="6827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DEC10F-34F0-444B-BE25-D9AE5A28222F}">
      <dsp:nvSpPr>
        <dsp:cNvPr id="0" name=""/>
        <dsp:cNvSpPr/>
      </dsp:nvSpPr>
      <dsp:spPr>
        <a:xfrm>
          <a:off x="533384" y="152"/>
          <a:ext cx="6749000" cy="410047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19E7DF2-6230-4472-BCA8-A88C5A4DAF86}">
      <dsp:nvSpPr>
        <dsp:cNvPr id="0" name=""/>
        <dsp:cNvSpPr/>
      </dsp:nvSpPr>
      <dsp:spPr>
        <a:xfrm>
          <a:off x="1250878" y="681771"/>
          <a:ext cx="6749000" cy="410047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dirty="0"/>
            <a:t>https://www.aota.org/about/what-is-ot</a:t>
          </a:r>
        </a:p>
      </dsp:txBody>
      <dsp:txXfrm>
        <a:off x="1370977" y="801870"/>
        <a:ext cx="6508802" cy="38602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0DE755-196F-4CF1-87A3-2B1B11EBBCE4}">
      <dsp:nvSpPr>
        <dsp:cNvPr id="0" name=""/>
        <dsp:cNvSpPr/>
      </dsp:nvSpPr>
      <dsp:spPr>
        <a:xfrm>
          <a:off x="0" y="365406"/>
          <a:ext cx="4131533" cy="1558439"/>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Cleveland State University has offered an entry-level OT program since 1974. Initially as an undergraduate degree, then a Master of OT, and now an Occupational Therapy Doctorate degree.  </a:t>
          </a:r>
        </a:p>
      </dsp:txBody>
      <dsp:txXfrm>
        <a:off x="76077" y="441483"/>
        <a:ext cx="3979379" cy="1406285"/>
      </dsp:txXfrm>
    </dsp:sp>
    <dsp:sp modelId="{C16BFFDF-A2DA-4AC7-8448-6AACBBAAB732}">
      <dsp:nvSpPr>
        <dsp:cNvPr id="0" name=""/>
        <dsp:cNvSpPr/>
      </dsp:nvSpPr>
      <dsp:spPr>
        <a:xfrm>
          <a:off x="0" y="1975686"/>
          <a:ext cx="4131533" cy="1558439"/>
        </a:xfrm>
        <a:prstGeom prst="roundRect">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We are so proud of our graduates and are thrilled to now see some second-generation OT students in our program—children of our alumni!</a:t>
          </a:r>
        </a:p>
      </dsp:txBody>
      <dsp:txXfrm>
        <a:off x="76077" y="2051763"/>
        <a:ext cx="3979379" cy="1406285"/>
      </dsp:txXfrm>
    </dsp:sp>
    <dsp:sp modelId="{F6EBA495-10E7-4B51-A251-8D414C99BA6F}">
      <dsp:nvSpPr>
        <dsp:cNvPr id="0" name=""/>
        <dsp:cNvSpPr/>
      </dsp:nvSpPr>
      <dsp:spPr>
        <a:xfrm>
          <a:off x="0" y="3585966"/>
          <a:ext cx="4131533" cy="1558439"/>
        </a:xfrm>
        <a:prstGeom prst="round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The Department of Occupational Therapy is a member of the newly formed CSU College of Health https://health.csuohio.edu/</a:t>
          </a:r>
        </a:p>
      </dsp:txBody>
      <dsp:txXfrm>
        <a:off x="76077" y="3662043"/>
        <a:ext cx="3979379" cy="140628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00044B-6474-4428-9368-5E5585222E56}">
      <dsp:nvSpPr>
        <dsp:cNvPr id="0" name=""/>
        <dsp:cNvSpPr/>
      </dsp:nvSpPr>
      <dsp:spPr>
        <a:xfrm>
          <a:off x="0" y="4107"/>
          <a:ext cx="8229600" cy="129513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76F9197-8E38-472D-96C0-96724ECC11E8}">
      <dsp:nvSpPr>
        <dsp:cNvPr id="0" name=""/>
        <dsp:cNvSpPr/>
      </dsp:nvSpPr>
      <dsp:spPr>
        <a:xfrm>
          <a:off x="391777" y="295511"/>
          <a:ext cx="713018" cy="71232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61F302-A270-4D5F-92DF-EB29C5C2F85E}">
      <dsp:nvSpPr>
        <dsp:cNvPr id="0" name=""/>
        <dsp:cNvSpPr/>
      </dsp:nvSpPr>
      <dsp:spPr>
        <a:xfrm>
          <a:off x="1496573" y="4107"/>
          <a:ext cx="6674392" cy="12963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202" tIns="137202" rIns="137202" bIns="137202" numCol="1" spcCol="1270" anchor="ctr" anchorCtr="0">
          <a:noAutofit/>
        </a:bodyPr>
        <a:lstStyle/>
        <a:p>
          <a:pPr marL="0" lvl="0" indent="0" algn="l" defTabSz="622300">
            <a:lnSpc>
              <a:spcPct val="100000"/>
            </a:lnSpc>
            <a:spcBef>
              <a:spcPct val="0"/>
            </a:spcBef>
            <a:spcAft>
              <a:spcPct val="35000"/>
            </a:spcAft>
            <a:buNone/>
          </a:pPr>
          <a:r>
            <a:rPr lang="en-US" sz="1400" kern="1200" dirty="0">
              <a:solidFill>
                <a:schemeClr val="bg2">
                  <a:lumMod val="75000"/>
                </a:schemeClr>
              </a:solidFill>
            </a:rPr>
            <a:t>We prepare our graduates to work in both medical and community-based settings, assuming diverse roles in clinical practice, consultation, teaching, management, research, and advocacy.</a:t>
          </a:r>
        </a:p>
      </dsp:txBody>
      <dsp:txXfrm>
        <a:off x="1496573" y="4107"/>
        <a:ext cx="6674392" cy="1296397"/>
      </dsp:txXfrm>
    </dsp:sp>
    <dsp:sp modelId="{4BE9ABE8-0403-4D52-B030-8813DA330CF4}">
      <dsp:nvSpPr>
        <dsp:cNvPr id="0" name=""/>
        <dsp:cNvSpPr/>
      </dsp:nvSpPr>
      <dsp:spPr>
        <a:xfrm>
          <a:off x="0" y="1614782"/>
          <a:ext cx="8229600" cy="129513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93D4A5C-1234-4A4B-8AAD-CC7A77D978B3}">
      <dsp:nvSpPr>
        <dsp:cNvPr id="0" name=""/>
        <dsp:cNvSpPr/>
      </dsp:nvSpPr>
      <dsp:spPr>
        <a:xfrm>
          <a:off x="391777" y="1906187"/>
          <a:ext cx="713018" cy="71232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9849E09-EC03-47EE-BEBF-250373EDACD4}">
      <dsp:nvSpPr>
        <dsp:cNvPr id="0" name=""/>
        <dsp:cNvSpPr/>
      </dsp:nvSpPr>
      <dsp:spPr>
        <a:xfrm>
          <a:off x="1496573" y="1614782"/>
          <a:ext cx="6674392" cy="12963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202" tIns="137202" rIns="137202" bIns="137202" numCol="1" spcCol="1270" anchor="ctr" anchorCtr="0">
          <a:noAutofit/>
        </a:bodyPr>
        <a:lstStyle/>
        <a:p>
          <a:pPr marL="0" lvl="0" indent="0" algn="l" defTabSz="622300">
            <a:lnSpc>
              <a:spcPct val="100000"/>
            </a:lnSpc>
            <a:spcBef>
              <a:spcPct val="0"/>
            </a:spcBef>
            <a:spcAft>
              <a:spcPct val="35000"/>
            </a:spcAft>
            <a:buNone/>
          </a:pPr>
          <a:r>
            <a:rPr lang="en-US" sz="1400" kern="1200" dirty="0">
              <a:solidFill>
                <a:schemeClr val="bg2">
                  <a:lumMod val="75000"/>
                </a:schemeClr>
              </a:solidFill>
            </a:rPr>
            <a:t>Our unique occupation-based hands-on experiences in the community set us apart from other programs.  These exceptional opportunities are designed to provide our students with an opportunity to participate in innovative and emerging areas of practice directed toward enhancing engagement in meaningful occupations to improve the quality of life and health of participants.  </a:t>
          </a:r>
        </a:p>
      </dsp:txBody>
      <dsp:txXfrm>
        <a:off x="1496573" y="1614782"/>
        <a:ext cx="6674392" cy="1296397"/>
      </dsp:txXfrm>
    </dsp:sp>
    <dsp:sp modelId="{72815D0B-BD5F-4C79-BBE0-34F2DCB4D17F}">
      <dsp:nvSpPr>
        <dsp:cNvPr id="0" name=""/>
        <dsp:cNvSpPr/>
      </dsp:nvSpPr>
      <dsp:spPr>
        <a:xfrm>
          <a:off x="0" y="3225458"/>
          <a:ext cx="8229600" cy="129513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881B6DC-6E2F-4901-8DF8-28BFC45A48EF}">
      <dsp:nvSpPr>
        <dsp:cNvPr id="0" name=""/>
        <dsp:cNvSpPr/>
      </dsp:nvSpPr>
      <dsp:spPr>
        <a:xfrm>
          <a:off x="391777" y="3516862"/>
          <a:ext cx="713018" cy="71232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E911C4D-F920-41C0-B1D2-8AB1B0C54E09}">
      <dsp:nvSpPr>
        <dsp:cNvPr id="0" name=""/>
        <dsp:cNvSpPr/>
      </dsp:nvSpPr>
      <dsp:spPr>
        <a:xfrm>
          <a:off x="1496573" y="3225458"/>
          <a:ext cx="6674392" cy="12963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202" tIns="137202" rIns="137202" bIns="137202" numCol="1" spcCol="1270" anchor="ctr" anchorCtr="0">
          <a:noAutofit/>
        </a:bodyPr>
        <a:lstStyle/>
        <a:p>
          <a:pPr marL="0" lvl="0" indent="0" algn="l" defTabSz="622300">
            <a:lnSpc>
              <a:spcPct val="100000"/>
            </a:lnSpc>
            <a:spcBef>
              <a:spcPct val="0"/>
            </a:spcBef>
            <a:spcAft>
              <a:spcPct val="35000"/>
            </a:spcAft>
            <a:buNone/>
          </a:pPr>
          <a:r>
            <a:rPr lang="en-US" sz="1400" kern="1200" dirty="0">
              <a:solidFill>
                <a:schemeClr val="bg2">
                  <a:lumMod val="75000"/>
                </a:schemeClr>
              </a:solidFill>
            </a:rPr>
            <a:t>Our experienced faculty provides high-quality instruction and learning opportunities, preparing graduates to become skilled and ethical practitioners who provide occupational therapy services to diverse individuals, groups, communities, and populations within complex interdisciplinary systems using the best evidence. </a:t>
          </a:r>
        </a:p>
      </dsp:txBody>
      <dsp:txXfrm>
        <a:off x="1496573" y="3225458"/>
        <a:ext cx="6674392" cy="129639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3396BC-053C-432E-B351-44123E9A0306}">
      <dsp:nvSpPr>
        <dsp:cNvPr id="0" name=""/>
        <dsp:cNvSpPr/>
      </dsp:nvSpPr>
      <dsp:spPr>
        <a:xfrm>
          <a:off x="0" y="2731658"/>
          <a:ext cx="8229600" cy="179226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kern="1200" dirty="0"/>
            <a:t>Visit our website for faculty profiles:</a:t>
          </a:r>
        </a:p>
        <a:p>
          <a:pPr marL="0" lvl="0" indent="0" algn="ctr" defTabSz="977900">
            <a:lnSpc>
              <a:spcPct val="90000"/>
            </a:lnSpc>
            <a:spcBef>
              <a:spcPct val="0"/>
            </a:spcBef>
            <a:spcAft>
              <a:spcPct val="35000"/>
            </a:spcAft>
            <a:buNone/>
          </a:pPr>
          <a:r>
            <a:rPr lang="en-US" sz="2200" u="sng" kern="1200" dirty="0">
              <a:solidFill>
                <a:srgbClr val="92D050"/>
              </a:solidFill>
            </a:rPr>
            <a:t>https://health.csuohio.edu/occupational-therapy/faculty-and-staff-1</a:t>
          </a:r>
        </a:p>
      </dsp:txBody>
      <dsp:txXfrm>
        <a:off x="0" y="2731658"/>
        <a:ext cx="8229600" cy="1792263"/>
      </dsp:txXfrm>
    </dsp:sp>
    <dsp:sp modelId="{97986343-42D6-4FCB-A32E-048E62970D2B}">
      <dsp:nvSpPr>
        <dsp:cNvPr id="0" name=""/>
        <dsp:cNvSpPr/>
      </dsp:nvSpPr>
      <dsp:spPr>
        <a:xfrm rot="10800000">
          <a:off x="0" y="2040"/>
          <a:ext cx="8229600" cy="2756501"/>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kern="1200" dirty="0"/>
            <a:t>Our faculty have expertise in occupational science, occupational justice, school-based practice, sensory processing challenges, older adults, assistive technology, and population health (promotion, prevention, and intervention), mental health, and much more!</a:t>
          </a:r>
        </a:p>
      </dsp:txBody>
      <dsp:txXfrm rot="10800000">
        <a:off x="0" y="2040"/>
        <a:ext cx="8229600" cy="179109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B6685C-532C-4DD8-97B2-515C46683955}">
      <dsp:nvSpPr>
        <dsp:cNvPr id="0" name=""/>
        <dsp:cNvSpPr/>
      </dsp:nvSpPr>
      <dsp:spPr>
        <a:xfrm>
          <a:off x="74566" y="1940219"/>
          <a:ext cx="713685" cy="71368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4C2B9E4-536D-42E4-BC57-548132A3B02E}">
      <dsp:nvSpPr>
        <dsp:cNvPr id="0" name=""/>
        <dsp:cNvSpPr/>
      </dsp:nvSpPr>
      <dsp:spPr>
        <a:xfrm>
          <a:off x="224440" y="2090093"/>
          <a:ext cx="413937" cy="41393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14A94F1-1375-46FC-90CB-D6CB589FBA59}">
      <dsp:nvSpPr>
        <dsp:cNvPr id="0" name=""/>
        <dsp:cNvSpPr/>
      </dsp:nvSpPr>
      <dsp:spPr>
        <a:xfrm>
          <a:off x="941184" y="1940219"/>
          <a:ext cx="1682257" cy="7136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b="0" i="0" kern="1200"/>
            <a:t>Cleveland State University’s entry-level occupational therapy doctoral degree program is accredited by the Accreditation Council for Occupational Therapy Education (ACOTE) of the American Occupational Therapy Association (AOTA), located at 6116 Executive Boulevard, Suite 200, North Bethesda, MD 20852-4929. ACOTE’s telephone number c/o AOTA is (301) 652-AOTA and its web address is </a:t>
          </a:r>
          <a:r>
            <a:rPr lang="en-US" sz="1100" b="0" i="0" kern="1200">
              <a:hlinkClick xmlns:r="http://schemas.openxmlformats.org/officeDocument/2006/relationships" r:id="rId3"/>
            </a:rPr>
            <a:t>www.acoteonline.org</a:t>
          </a:r>
          <a:r>
            <a:rPr lang="en-US" sz="1100" b="0" i="0" kern="1200"/>
            <a:t>. </a:t>
          </a:r>
          <a:endParaRPr lang="en-US" sz="1100" kern="1200"/>
        </a:p>
      </dsp:txBody>
      <dsp:txXfrm>
        <a:off x="941184" y="1940219"/>
        <a:ext cx="1682257" cy="713685"/>
      </dsp:txXfrm>
    </dsp:sp>
    <dsp:sp modelId="{95DD7E75-FE6A-4266-8298-9392A395DE7F}">
      <dsp:nvSpPr>
        <dsp:cNvPr id="0" name=""/>
        <dsp:cNvSpPr/>
      </dsp:nvSpPr>
      <dsp:spPr>
        <a:xfrm>
          <a:off x="2916562" y="1940219"/>
          <a:ext cx="713685" cy="71368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5934C78-78FA-4559-9160-30739A344016}">
      <dsp:nvSpPr>
        <dsp:cNvPr id="0" name=""/>
        <dsp:cNvSpPr/>
      </dsp:nvSpPr>
      <dsp:spPr>
        <a:xfrm>
          <a:off x="3066436" y="2090093"/>
          <a:ext cx="413937" cy="413937"/>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E3BC108-CB81-4EA8-AA78-4153FF7A7E26}">
      <dsp:nvSpPr>
        <dsp:cNvPr id="0" name=""/>
        <dsp:cNvSpPr/>
      </dsp:nvSpPr>
      <dsp:spPr>
        <a:xfrm>
          <a:off x="3783180" y="1940219"/>
          <a:ext cx="1682257" cy="7136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b="0" i="0" kern="1200"/>
            <a:t>Graduates of the program will be eligible to sit for the national certification examination for the occupational therapist administered by the National Board for Certification in Occupational Therapy (NBCOT). After successful completion of this exam, the individual will be an Occupational Therapist, Registered (OTR). </a:t>
          </a:r>
          <a:endParaRPr lang="en-US" sz="1100" kern="1200"/>
        </a:p>
      </dsp:txBody>
      <dsp:txXfrm>
        <a:off x="3783180" y="1940219"/>
        <a:ext cx="1682257" cy="713685"/>
      </dsp:txXfrm>
    </dsp:sp>
    <dsp:sp modelId="{A376C3D0-F191-43F5-BAD8-C2E03CBA8D06}">
      <dsp:nvSpPr>
        <dsp:cNvPr id="0" name=""/>
        <dsp:cNvSpPr/>
      </dsp:nvSpPr>
      <dsp:spPr>
        <a:xfrm>
          <a:off x="5758558" y="1940219"/>
          <a:ext cx="713685" cy="71368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F0FB8B7-3804-459C-8B73-AF7F5FC61A72}">
      <dsp:nvSpPr>
        <dsp:cNvPr id="0" name=""/>
        <dsp:cNvSpPr/>
      </dsp:nvSpPr>
      <dsp:spPr>
        <a:xfrm>
          <a:off x="5908431" y="2090093"/>
          <a:ext cx="413937" cy="413937"/>
        </a:xfrm>
        <a:prstGeom prst="rect">
          <a:avLst/>
        </a:prstGeom>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CB3B206-9A07-442B-8369-409B2D2B9280}">
      <dsp:nvSpPr>
        <dsp:cNvPr id="0" name=""/>
        <dsp:cNvSpPr/>
      </dsp:nvSpPr>
      <dsp:spPr>
        <a:xfrm>
          <a:off x="6625175" y="1940219"/>
          <a:ext cx="1682257" cy="7136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b="0" i="0" kern="1200"/>
            <a:t>In addition, all states require licensure in order to practice; however, state licenses are usually based on the results of the NBCOT Certification Examination. Note that a felony conviction may affect a graduate’s ability to sit for the NBCOT certification examination or attain state licensure.</a:t>
          </a:r>
          <a:endParaRPr lang="en-US" sz="1100" kern="1200"/>
        </a:p>
      </dsp:txBody>
      <dsp:txXfrm>
        <a:off x="6625175" y="1940219"/>
        <a:ext cx="1682257" cy="71368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4623BD-0DC8-4098-9517-B5F6D5484C56}">
      <dsp:nvSpPr>
        <dsp:cNvPr id="0" name=""/>
        <dsp:cNvSpPr/>
      </dsp:nvSpPr>
      <dsp:spPr>
        <a:xfrm>
          <a:off x="1397585" y="2976"/>
          <a:ext cx="2587823" cy="155269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Begins in fall semester</a:t>
          </a:r>
        </a:p>
      </dsp:txBody>
      <dsp:txXfrm>
        <a:off x="1397585" y="2976"/>
        <a:ext cx="2587823" cy="1552694"/>
      </dsp:txXfrm>
    </dsp:sp>
    <dsp:sp modelId="{669A43F4-D1A1-46E6-8F77-1A51155E4DDF}">
      <dsp:nvSpPr>
        <dsp:cNvPr id="0" name=""/>
        <dsp:cNvSpPr/>
      </dsp:nvSpPr>
      <dsp:spPr>
        <a:xfrm>
          <a:off x="1371603" y="1786649"/>
          <a:ext cx="2587823" cy="155269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Includes </a:t>
          </a:r>
        </a:p>
        <a:p>
          <a:pPr marL="0" lvl="0" indent="0" algn="ctr" defTabSz="755650">
            <a:lnSpc>
              <a:spcPct val="90000"/>
            </a:lnSpc>
            <a:spcBef>
              <a:spcPct val="0"/>
            </a:spcBef>
            <a:spcAft>
              <a:spcPct val="35000"/>
            </a:spcAft>
            <a:buNone/>
          </a:pPr>
          <a:r>
            <a:rPr lang="en-US" sz="1700" kern="1200" dirty="0"/>
            <a:t>6 months/2 semesters of full-time, unpaid fieldwork </a:t>
          </a:r>
        </a:p>
        <a:p>
          <a:pPr marL="0" lvl="0" indent="0" algn="ctr" defTabSz="755650">
            <a:lnSpc>
              <a:spcPct val="90000"/>
            </a:lnSpc>
            <a:spcBef>
              <a:spcPct val="0"/>
            </a:spcBef>
            <a:spcAft>
              <a:spcPct val="35000"/>
            </a:spcAft>
            <a:buNone/>
          </a:pPr>
          <a:r>
            <a:rPr lang="en-US" sz="1700" kern="1200" dirty="0"/>
            <a:t>1 full-time semester for the doctoral capstone</a:t>
          </a:r>
        </a:p>
      </dsp:txBody>
      <dsp:txXfrm>
        <a:off x="1371603" y="1786649"/>
        <a:ext cx="2587823" cy="1552694"/>
      </dsp:txXfrm>
    </dsp:sp>
    <dsp:sp modelId="{6F4859CB-6E9D-4480-BE1F-BE8DECA304E2}">
      <dsp:nvSpPr>
        <dsp:cNvPr id="0" name=""/>
        <dsp:cNvSpPr/>
      </dsp:nvSpPr>
      <dsp:spPr>
        <a:xfrm>
          <a:off x="4267196" y="34056"/>
          <a:ext cx="2587823" cy="155269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8 consecutive semesters  over 33 months</a:t>
          </a:r>
        </a:p>
      </dsp:txBody>
      <dsp:txXfrm>
        <a:off x="4267196" y="34056"/>
        <a:ext cx="2587823" cy="1552694"/>
      </dsp:txXfrm>
    </dsp:sp>
    <dsp:sp modelId="{3D1245F4-EA38-499F-949B-9B0A8E8FCFA1}">
      <dsp:nvSpPr>
        <dsp:cNvPr id="0" name=""/>
        <dsp:cNvSpPr/>
      </dsp:nvSpPr>
      <dsp:spPr>
        <a:xfrm>
          <a:off x="4244191" y="1814452"/>
          <a:ext cx="2587823" cy="155269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Weekday only program</a:t>
          </a:r>
        </a:p>
      </dsp:txBody>
      <dsp:txXfrm>
        <a:off x="4244191" y="1814452"/>
        <a:ext cx="2587823" cy="1552694"/>
      </dsp:txXfrm>
    </dsp:sp>
    <dsp:sp modelId="{16C55F92-2F11-4208-956D-B56E89AED6D7}">
      <dsp:nvSpPr>
        <dsp:cNvPr id="0" name=""/>
        <dsp:cNvSpPr/>
      </dsp:nvSpPr>
      <dsp:spPr>
        <a:xfrm>
          <a:off x="2743201" y="3625929"/>
          <a:ext cx="2743196" cy="155269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t>Total of 103 credit hours</a:t>
          </a:r>
        </a:p>
        <a:p>
          <a:pPr marL="114300" lvl="1" indent="-114300" algn="l" defTabSz="577850">
            <a:lnSpc>
              <a:spcPct val="90000"/>
            </a:lnSpc>
            <a:spcBef>
              <a:spcPct val="0"/>
            </a:spcBef>
            <a:spcAft>
              <a:spcPct val="15000"/>
            </a:spcAft>
            <a:buChar char="•"/>
          </a:pPr>
          <a:r>
            <a:rPr lang="en-US" sz="1300" kern="1200"/>
            <a:t>56 credits in core area</a:t>
          </a:r>
        </a:p>
        <a:p>
          <a:pPr marL="114300" lvl="1" indent="-114300" algn="l" defTabSz="577850">
            <a:lnSpc>
              <a:spcPct val="90000"/>
            </a:lnSpc>
            <a:spcBef>
              <a:spcPct val="0"/>
            </a:spcBef>
            <a:spcAft>
              <a:spcPct val="15000"/>
            </a:spcAft>
            <a:buChar char="•"/>
          </a:pPr>
          <a:r>
            <a:rPr lang="en-US" sz="1300" kern="1200" dirty="0"/>
            <a:t>22 credits of clinical experiences</a:t>
          </a:r>
        </a:p>
        <a:p>
          <a:pPr marL="114300" lvl="1" indent="-114300" algn="l" defTabSz="577850">
            <a:lnSpc>
              <a:spcPct val="90000"/>
            </a:lnSpc>
            <a:spcBef>
              <a:spcPct val="0"/>
            </a:spcBef>
            <a:spcAft>
              <a:spcPct val="15000"/>
            </a:spcAft>
            <a:buChar char="•"/>
          </a:pPr>
          <a:r>
            <a:rPr lang="en-US" sz="1300" kern="1200"/>
            <a:t>2 elective courses </a:t>
          </a:r>
        </a:p>
        <a:p>
          <a:pPr marL="114300" lvl="1" indent="-114300" algn="l" defTabSz="577850">
            <a:lnSpc>
              <a:spcPct val="90000"/>
            </a:lnSpc>
            <a:spcBef>
              <a:spcPct val="0"/>
            </a:spcBef>
            <a:spcAft>
              <a:spcPct val="15000"/>
            </a:spcAft>
            <a:buChar char="•"/>
          </a:pPr>
          <a:r>
            <a:rPr lang="en-US" sz="1300" kern="1200"/>
            <a:t>18 credits of doctoral capstone</a:t>
          </a:r>
        </a:p>
      </dsp:txBody>
      <dsp:txXfrm>
        <a:off x="2743201" y="3625929"/>
        <a:ext cx="2743196" cy="155269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9FFEF7-0D8A-41D9-9F09-7E9D2AD6F4FE}">
      <dsp:nvSpPr>
        <dsp:cNvPr id="0" name=""/>
        <dsp:cNvSpPr/>
      </dsp:nvSpPr>
      <dsp:spPr>
        <a:xfrm>
          <a:off x="0" y="1171647"/>
          <a:ext cx="5000124" cy="2039625"/>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8065" tIns="728980" rIns="388065" bIns="248920" numCol="1" spcCol="1270" anchor="t" anchorCtr="0">
          <a:noAutofit/>
        </a:bodyPr>
        <a:lstStyle/>
        <a:p>
          <a:pPr marL="285750" lvl="1" indent="-285750" algn="l" defTabSz="1555750">
            <a:lnSpc>
              <a:spcPct val="90000"/>
            </a:lnSpc>
            <a:spcBef>
              <a:spcPct val="0"/>
            </a:spcBef>
            <a:spcAft>
              <a:spcPct val="15000"/>
            </a:spcAft>
            <a:buChar char="•"/>
          </a:pPr>
          <a:r>
            <a:rPr lang="en-US" sz="3500" kern="1200"/>
            <a:t>1 Service Learning</a:t>
          </a:r>
        </a:p>
        <a:p>
          <a:pPr marL="285750" lvl="1" indent="-285750" algn="l" defTabSz="1555750">
            <a:lnSpc>
              <a:spcPct val="90000"/>
            </a:lnSpc>
            <a:spcBef>
              <a:spcPct val="0"/>
            </a:spcBef>
            <a:spcAft>
              <a:spcPct val="15000"/>
            </a:spcAft>
            <a:buChar char="•"/>
          </a:pPr>
          <a:r>
            <a:rPr lang="en-US" sz="3500" kern="1200"/>
            <a:t>2 Practicum </a:t>
          </a:r>
        </a:p>
      </dsp:txBody>
      <dsp:txXfrm>
        <a:off x="0" y="1171647"/>
        <a:ext cx="5000124" cy="2039625"/>
      </dsp:txXfrm>
    </dsp:sp>
    <dsp:sp modelId="{511BD4CA-5563-4032-96BF-F85462D451C0}">
      <dsp:nvSpPr>
        <dsp:cNvPr id="0" name=""/>
        <dsp:cNvSpPr/>
      </dsp:nvSpPr>
      <dsp:spPr>
        <a:xfrm>
          <a:off x="250006" y="655047"/>
          <a:ext cx="3500086" cy="103320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2295" tIns="0" rIns="132295" bIns="0" numCol="1" spcCol="1270" anchor="ctr" anchorCtr="0">
          <a:noAutofit/>
        </a:bodyPr>
        <a:lstStyle/>
        <a:p>
          <a:pPr marL="0" lvl="0" indent="0" algn="l" defTabSz="1555750">
            <a:lnSpc>
              <a:spcPct val="90000"/>
            </a:lnSpc>
            <a:spcBef>
              <a:spcPct val="0"/>
            </a:spcBef>
            <a:spcAft>
              <a:spcPct val="35000"/>
            </a:spcAft>
            <a:buNone/>
          </a:pPr>
          <a:r>
            <a:rPr lang="en-US" sz="3500" kern="1200"/>
            <a:t>Level I Fieldwork </a:t>
          </a:r>
        </a:p>
      </dsp:txBody>
      <dsp:txXfrm>
        <a:off x="300443" y="705484"/>
        <a:ext cx="3399212" cy="932326"/>
      </dsp:txXfrm>
    </dsp:sp>
    <dsp:sp modelId="{A80A743D-1B0C-4E13-B34F-88F802B030BB}">
      <dsp:nvSpPr>
        <dsp:cNvPr id="0" name=""/>
        <dsp:cNvSpPr/>
      </dsp:nvSpPr>
      <dsp:spPr>
        <a:xfrm>
          <a:off x="0" y="3916872"/>
          <a:ext cx="5000124" cy="882000"/>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DEFF27F6-3B9F-4F79-9FB8-83AC7E47280F}">
      <dsp:nvSpPr>
        <dsp:cNvPr id="0" name=""/>
        <dsp:cNvSpPr/>
      </dsp:nvSpPr>
      <dsp:spPr>
        <a:xfrm>
          <a:off x="250006" y="3400272"/>
          <a:ext cx="3500086" cy="1033200"/>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2295" tIns="0" rIns="132295" bIns="0" numCol="1" spcCol="1270" anchor="ctr" anchorCtr="0">
          <a:noAutofit/>
        </a:bodyPr>
        <a:lstStyle/>
        <a:p>
          <a:pPr marL="0" lvl="0" indent="0" algn="l" defTabSz="1555750">
            <a:lnSpc>
              <a:spcPct val="90000"/>
            </a:lnSpc>
            <a:spcBef>
              <a:spcPct val="0"/>
            </a:spcBef>
            <a:spcAft>
              <a:spcPct val="35000"/>
            </a:spcAft>
            <a:buNone/>
          </a:pPr>
          <a:r>
            <a:rPr lang="en-US" sz="3500" kern="1200"/>
            <a:t>Level II Fieldwork</a:t>
          </a:r>
        </a:p>
      </dsp:txBody>
      <dsp:txXfrm>
        <a:off x="300443" y="3450709"/>
        <a:ext cx="3399212" cy="93232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EC7A1D-84C9-4E19-8DF6-8CE50EF963C6}">
      <dsp:nvSpPr>
        <dsp:cNvPr id="0" name=""/>
        <dsp:cNvSpPr/>
      </dsp:nvSpPr>
      <dsp:spPr>
        <a:xfrm>
          <a:off x="0" y="473403"/>
          <a:ext cx="5000124" cy="1452451"/>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18 credits </a:t>
          </a:r>
        </a:p>
      </dsp:txBody>
      <dsp:txXfrm>
        <a:off x="70903" y="544306"/>
        <a:ext cx="4858318" cy="1310645"/>
      </dsp:txXfrm>
    </dsp:sp>
    <dsp:sp modelId="{186C0118-5694-4617-B7F6-2AE89D961C48}">
      <dsp:nvSpPr>
        <dsp:cNvPr id="0" name=""/>
        <dsp:cNvSpPr/>
      </dsp:nvSpPr>
      <dsp:spPr>
        <a:xfrm>
          <a:off x="0" y="2000734"/>
          <a:ext cx="5000124" cy="1452451"/>
        </a:xfrm>
        <a:prstGeom prst="roundRect">
          <a:avLst/>
        </a:prstGeom>
        <a:gradFill rotWithShape="0">
          <a:gsLst>
            <a:gs pos="0">
              <a:schemeClr val="accent2">
                <a:hueOff val="2340759"/>
                <a:satOff val="-2919"/>
                <a:lumOff val="686"/>
                <a:alphaOff val="0"/>
                <a:shade val="51000"/>
                <a:satMod val="130000"/>
              </a:schemeClr>
            </a:gs>
            <a:gs pos="80000">
              <a:schemeClr val="accent2">
                <a:hueOff val="2340759"/>
                <a:satOff val="-2919"/>
                <a:lumOff val="686"/>
                <a:alphaOff val="0"/>
                <a:shade val="93000"/>
                <a:satMod val="130000"/>
              </a:schemeClr>
            </a:gs>
            <a:gs pos="100000">
              <a:schemeClr val="accent2">
                <a:hueOff val="2340759"/>
                <a:satOff val="-2919"/>
                <a:lumOff val="68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3 seminars prepare students to develop their capstone </a:t>
          </a:r>
        </a:p>
      </dsp:txBody>
      <dsp:txXfrm>
        <a:off x="70903" y="2071637"/>
        <a:ext cx="4858318" cy="1310645"/>
      </dsp:txXfrm>
    </dsp:sp>
    <dsp:sp modelId="{A1B5B90B-3C6D-4C2F-907A-B710F79F55AB}">
      <dsp:nvSpPr>
        <dsp:cNvPr id="0" name=""/>
        <dsp:cNvSpPr/>
      </dsp:nvSpPr>
      <dsp:spPr>
        <a:xfrm>
          <a:off x="0" y="3528065"/>
          <a:ext cx="5000124" cy="1452451"/>
        </a:xfrm>
        <a:prstGeom prst="roundRect">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Students complete their capstone experience and project during the last semester of the program  </a:t>
          </a:r>
        </a:p>
      </dsp:txBody>
      <dsp:txXfrm>
        <a:off x="70903" y="3598968"/>
        <a:ext cx="4858318" cy="1310645"/>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3.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1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CB87234-28A3-43AB-958B-DD2144DFB215}" type="datetimeFigureOut">
              <a:rPr lang="en-US" smtClean="0"/>
              <a:pPr/>
              <a:t>11/7/2023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FC350D7-594A-4C6F-BAB9-37885FC40D5B}" type="slidenum">
              <a:rPr lang="en-US" smtClean="0"/>
              <a:pPr/>
              <a:t>‹#›</a:t>
            </a:fld>
            <a:endParaRPr lang="en-US"/>
          </a:p>
        </p:txBody>
      </p:sp>
    </p:spTree>
    <p:extLst>
      <p:ext uri="{BB962C8B-B14F-4D97-AF65-F5344CB8AC3E}">
        <p14:creationId xmlns:p14="http://schemas.microsoft.com/office/powerpoint/2010/main" val="25302064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78AFA39-1AD1-422D-ACC6-7A3825694763}" type="datetimeFigureOut">
              <a:rPr lang="en-US" smtClean="0"/>
              <a:pPr/>
              <a:t>11/7/2023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AB3D3A6-96E0-4E95-AAD8-A712B195D25D}" type="slidenum">
              <a:rPr lang="en-US" smtClean="0"/>
              <a:pPr/>
              <a:t>‹#›</a:t>
            </a:fld>
            <a:endParaRPr lang="en-US"/>
          </a:p>
        </p:txBody>
      </p:sp>
    </p:spTree>
    <p:extLst>
      <p:ext uri="{BB962C8B-B14F-4D97-AF65-F5344CB8AC3E}">
        <p14:creationId xmlns:p14="http://schemas.microsoft.com/office/powerpoint/2010/main" val="29208094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csuohio.edu/sciences/occupational-therapy/admission-and-advising"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www.csuohio.edu/sciences/occupational-therapy/admission-and-advising"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sz="1200" dirty="0">
                <a:solidFill>
                  <a:schemeClr val="bg1"/>
                </a:solidFill>
              </a:rPr>
            </a:br>
            <a:r>
              <a:rPr lang="en-US" dirty="0"/>
              <a:t>Welcome to advising for the Cleveland State University Occupational Therapy Doctorate Program.  </a:t>
            </a:r>
          </a:p>
          <a:p>
            <a:endParaRPr lang="en-US" dirty="0"/>
          </a:p>
          <a:p>
            <a:r>
              <a:rPr lang="en-US" dirty="0"/>
              <a:t>Please read the Notes section below each slide to</a:t>
            </a:r>
            <a:r>
              <a:rPr lang="en-US" baseline="0" dirty="0"/>
              <a:t> ensure you are getting all necessary information.  </a:t>
            </a:r>
            <a:endParaRPr lang="en-US" dirty="0"/>
          </a:p>
          <a:p>
            <a:endParaRPr lang="en-US" dirty="0"/>
          </a:p>
        </p:txBody>
      </p:sp>
      <p:sp>
        <p:nvSpPr>
          <p:cNvPr id="4" name="Slide Number Placeholder 3"/>
          <p:cNvSpPr>
            <a:spLocks noGrp="1"/>
          </p:cNvSpPr>
          <p:nvPr>
            <p:ph type="sldNum" sz="quarter" idx="5"/>
          </p:nvPr>
        </p:nvSpPr>
        <p:spPr/>
        <p:txBody>
          <a:bodyPr/>
          <a:lstStyle/>
          <a:p>
            <a:fld id="{2AB3D3A6-96E0-4E95-AAD8-A712B195D25D}" type="slidenum">
              <a:rPr lang="en-US" smtClean="0"/>
              <a:pPr/>
              <a:t>1</a:t>
            </a:fld>
            <a:endParaRPr lang="en-US"/>
          </a:p>
        </p:txBody>
      </p:sp>
    </p:spTree>
    <p:extLst>
      <p:ext uri="{BB962C8B-B14F-4D97-AF65-F5344CB8AC3E}">
        <p14:creationId xmlns:p14="http://schemas.microsoft.com/office/powerpoint/2010/main" val="31487164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CSU OT Program has been accredited for the entirety of its existence.  Most recently, our OTD Program was fully accredited by the Accreditation Council for Occupational Therapy Education (ACOTE) in 2022.</a:t>
            </a:r>
          </a:p>
        </p:txBody>
      </p:sp>
      <p:sp>
        <p:nvSpPr>
          <p:cNvPr id="4" name="Slide Number Placeholder 3"/>
          <p:cNvSpPr>
            <a:spLocks noGrp="1"/>
          </p:cNvSpPr>
          <p:nvPr>
            <p:ph type="sldNum" sz="quarter" idx="10"/>
          </p:nvPr>
        </p:nvSpPr>
        <p:spPr/>
        <p:txBody>
          <a:bodyPr/>
          <a:lstStyle/>
          <a:p>
            <a:fld id="{2AB3D3A6-96E0-4E95-AAD8-A712B195D25D}" type="slidenum">
              <a:rPr lang="en-US" smtClean="0"/>
              <a:pPr/>
              <a:t>11</a:t>
            </a:fld>
            <a:endParaRPr lang="en-US"/>
          </a:p>
        </p:txBody>
      </p:sp>
    </p:spTree>
    <p:extLst>
      <p:ext uri="{BB962C8B-B14F-4D97-AF65-F5344CB8AC3E}">
        <p14:creationId xmlns:p14="http://schemas.microsoft.com/office/powerpoint/2010/main" val="17840846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state</a:t>
            </a:r>
            <a:r>
              <a:rPr lang="en-US" baseline="0" dirty="0"/>
              <a:t> of the art classroom and lab space. </a:t>
            </a:r>
            <a:endParaRPr lang="en-US" dirty="0"/>
          </a:p>
        </p:txBody>
      </p:sp>
      <p:sp>
        <p:nvSpPr>
          <p:cNvPr id="4" name="Slide Number Placeholder 3"/>
          <p:cNvSpPr>
            <a:spLocks noGrp="1"/>
          </p:cNvSpPr>
          <p:nvPr>
            <p:ph type="sldNum" sz="quarter" idx="10"/>
          </p:nvPr>
        </p:nvSpPr>
        <p:spPr/>
        <p:txBody>
          <a:bodyPr/>
          <a:lstStyle/>
          <a:p>
            <a:fld id="{2AB3D3A6-96E0-4E95-AAD8-A712B195D25D}" type="slidenum">
              <a:rPr lang="en-US" smtClean="0"/>
              <a:pPr/>
              <a:t>12</a:t>
            </a:fld>
            <a:endParaRPr lang="en-US"/>
          </a:p>
        </p:txBody>
      </p:sp>
    </p:spTree>
    <p:extLst>
      <p:ext uri="{BB962C8B-B14F-4D97-AF65-F5344CB8AC3E}">
        <p14:creationId xmlns:p14="http://schemas.microsoft.com/office/powerpoint/2010/main" val="12840501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Our program begins in fall</a:t>
            </a:r>
            <a:r>
              <a:rPr lang="en-US" baseline="0" dirty="0"/>
              <a:t> semester.  Every year, 45 students are admitted as a cohort and travel together through the full-time, lock-step, academic program for 8 consecutive semesters (33 months), including summer. </a:t>
            </a:r>
          </a:p>
          <a:p>
            <a:endParaRPr lang="en-US" baseline="0" dirty="0"/>
          </a:p>
          <a:p>
            <a:r>
              <a:rPr lang="en-US" baseline="0" dirty="0"/>
              <a:t>At the conclusion of the 5 semesters on campus, students must pass a competency exam before beginning their 6 months/2 semesters of full-time fieldwork education (two separate 3-month experiences).  Fieldwork is credit-bearing and graded; experiences are unpaid and require participation in an accompanying online course.  Students are required to complete one fieldwork experience out of town, meaning greater than 100 miles from CSU. </a:t>
            </a:r>
          </a:p>
          <a:p>
            <a:endParaRPr lang="en-US" baseline="0" dirty="0"/>
          </a:p>
          <a:p>
            <a:r>
              <a:rPr lang="en-US" baseline="0" dirty="0"/>
              <a:t>In their final (8</a:t>
            </a:r>
            <a:r>
              <a:rPr lang="en-US" baseline="30000" dirty="0"/>
              <a:t>th)</a:t>
            </a:r>
            <a:r>
              <a:rPr lang="en-US" baseline="0" dirty="0"/>
              <a:t> semester, after they complete their Fieldwork rotations,  students complete a 16-week Doctoral Capstone experience and project.</a:t>
            </a:r>
          </a:p>
          <a:p>
            <a:endParaRPr lang="en-US" baseline="0" dirty="0"/>
          </a:p>
          <a:p>
            <a:r>
              <a:rPr lang="en-US" baseline="0" dirty="0"/>
              <a:t>Although some elective courses may be held in the evening or online, the core courses for the program are usually held weekdays from 8am to 5pm.  Each semester, the class schedule will vary, and although classes will not be held 40 hours each week, flexibility is expected and students should make themselves available those hours for field trips, group project meetings, field placements, study groups, library and computer lab time.  </a:t>
            </a:r>
          </a:p>
          <a:p>
            <a:endParaRPr lang="en-US" baseline="0" dirty="0"/>
          </a:p>
          <a:p>
            <a:r>
              <a:rPr lang="en-US" baseline="0" dirty="0"/>
              <a:t>The 103 credit hours of the curriculum include:</a:t>
            </a:r>
          </a:p>
          <a:p>
            <a:pPr marL="171450" indent="-171450">
              <a:buFontTx/>
              <a:buChar char="-"/>
            </a:pPr>
            <a:r>
              <a:rPr lang="en-US" baseline="0" dirty="0"/>
              <a:t>56 credit hours in the core area, including a research project completed in a small group</a:t>
            </a:r>
          </a:p>
          <a:p>
            <a:pPr marL="171450" indent="-171450">
              <a:buFontTx/>
              <a:buChar char="-"/>
            </a:pPr>
            <a:r>
              <a:rPr lang="en-US" baseline="0" dirty="0"/>
              <a:t>22 credits of clinical experience, both </a:t>
            </a:r>
          </a:p>
          <a:p>
            <a:pPr marL="628650" lvl="1" indent="-171450">
              <a:buFontTx/>
              <a:buChar char="-"/>
            </a:pPr>
            <a:r>
              <a:rPr lang="en-US" baseline="0" dirty="0"/>
              <a:t>part-time (2 </a:t>
            </a:r>
            <a:r>
              <a:rPr lang="en-US" baseline="0" dirty="0" err="1"/>
              <a:t>practica</a:t>
            </a:r>
            <a:r>
              <a:rPr lang="en-US" baseline="0" dirty="0"/>
              <a:t> and 1 service learning experience, each with corresponding classroom sessions) and </a:t>
            </a:r>
          </a:p>
          <a:p>
            <a:pPr marL="628650" lvl="1" indent="-171450">
              <a:buFontTx/>
              <a:buChar char="-"/>
            </a:pPr>
            <a:r>
              <a:rPr lang="en-US" baseline="0" dirty="0"/>
              <a:t>full-time (2 separate 12-week fieldwork experiences at the conclusion of all academic work)</a:t>
            </a:r>
          </a:p>
          <a:p>
            <a:pPr marL="171450" indent="-171450">
              <a:buFontTx/>
              <a:buChar char="-"/>
            </a:pPr>
            <a:r>
              <a:rPr lang="en-US" baseline="0" dirty="0"/>
              <a:t>1 credit for competency examination and preparation</a:t>
            </a:r>
          </a:p>
          <a:p>
            <a:pPr marL="171450" indent="-171450">
              <a:buFontTx/>
              <a:buChar char="-"/>
            </a:pPr>
            <a:r>
              <a:rPr lang="en-US" baseline="0" dirty="0"/>
              <a:t>6 credits of elective courses meant to provide students with in-depth knowledge in areas relevant to practice and their capstone </a:t>
            </a:r>
          </a:p>
          <a:p>
            <a:pPr marL="171450" indent="-171450">
              <a:buFontTx/>
              <a:buChar char="-"/>
            </a:pPr>
            <a:r>
              <a:rPr lang="en-US" baseline="0" dirty="0"/>
              <a:t>18 credits of doctoral capstone including 3 preparatory seminar courses, the doctoral experience, and doctoral project</a:t>
            </a:r>
          </a:p>
          <a:p>
            <a:pPr marL="171450" indent="-171450">
              <a:buFontTx/>
              <a:buChar char="-"/>
            </a:pPr>
            <a:endParaRPr lang="en-US" baseline="0" dirty="0"/>
          </a:p>
          <a:p>
            <a:endParaRPr lang="en-US" dirty="0"/>
          </a:p>
        </p:txBody>
      </p:sp>
      <p:sp>
        <p:nvSpPr>
          <p:cNvPr id="4" name="Slide Number Placeholder 3"/>
          <p:cNvSpPr>
            <a:spLocks noGrp="1"/>
          </p:cNvSpPr>
          <p:nvPr>
            <p:ph type="sldNum" sz="quarter" idx="10"/>
          </p:nvPr>
        </p:nvSpPr>
        <p:spPr/>
        <p:txBody>
          <a:bodyPr/>
          <a:lstStyle/>
          <a:p>
            <a:fld id="{2AB3D3A6-96E0-4E95-AAD8-A712B195D25D}" type="slidenum">
              <a:rPr lang="en-US" smtClean="0"/>
              <a:pPr/>
              <a:t>13</a:t>
            </a:fld>
            <a:endParaRPr lang="en-US"/>
          </a:p>
        </p:txBody>
      </p:sp>
    </p:spTree>
    <p:extLst>
      <p:ext uri="{BB962C8B-B14F-4D97-AF65-F5344CB8AC3E}">
        <p14:creationId xmlns:p14="http://schemas.microsoft.com/office/powerpoint/2010/main" val="20963820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a:t>LEVEL I FIELDWORK:</a:t>
            </a:r>
          </a:p>
          <a:p>
            <a:endParaRPr lang="en-US" dirty="0"/>
          </a:p>
          <a:p>
            <a:r>
              <a:rPr lang="en-US" baseline="0" dirty="0"/>
              <a:t>Students participate in two types of </a:t>
            </a:r>
            <a:r>
              <a:rPr lang="en-US" baseline="0" dirty="0">
                <a:solidFill>
                  <a:srgbClr val="FFFF00"/>
                </a:solidFill>
              </a:rPr>
              <a:t>Level I </a:t>
            </a:r>
            <a:r>
              <a:rPr lang="en-US" baseline="0" dirty="0"/>
              <a:t>experiences. </a:t>
            </a:r>
          </a:p>
          <a:p>
            <a:r>
              <a:rPr lang="en-US" baseline="0" dirty="0"/>
              <a:t>	-One service learning that focuses on psychosocial factors and health promotion and </a:t>
            </a:r>
          </a:p>
          <a:p>
            <a:r>
              <a:rPr lang="en-US" baseline="0" dirty="0"/>
              <a:t>	-Two practicum experiences encompassing an array of medical model, community-based, and </a:t>
            </a:r>
          </a:p>
          <a:p>
            <a:r>
              <a:rPr lang="en-US" baseline="0" dirty="0"/>
              <a:t>                          emerging areas of practice.  </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These experiences are rotated during three semesters.  Our Service Learning program offers unique learning opportunities through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signature community-based programs that focus on occupation-based practice and health promotion of individuals, groups, and populations.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US" baseline="0" dirty="0"/>
              <a:t>For all part-time experiences, students will be under the supervision of an occupational therapist one day/week and have a corresponding weekly classroom session.  Students may need to drive up to one hour to their clinical sites.</a:t>
            </a:r>
          </a:p>
          <a:p>
            <a:endParaRPr lang="en-US" baseline="0" dirty="0"/>
          </a:p>
          <a:p>
            <a:r>
              <a:rPr lang="en-US" baseline="0" dirty="0"/>
              <a:t>Level II Fieldwork:  The final, full-time experiences, occur after the completion of all academic work.  Students will be on-site full-time (40+ hours/week) under the supervision of an occupational therapist at two different sites (3 months each/total 6 months). One 3-month rotation will be out of town, meaning at least 100 miles from the CSU campus.  If students cannot go out of town, they may petition the faculty to remain closer to home.</a:t>
            </a:r>
          </a:p>
          <a:p>
            <a:endParaRPr lang="en-US" baseline="0" dirty="0"/>
          </a:p>
          <a:p>
            <a:r>
              <a:rPr lang="en-US" baseline="0" dirty="0"/>
              <a:t>Students will provide preferences for all placements, but ultimate decisions are the responsibility and at the discretion of, the program’s Academic Fieldwork Coordinator.</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All students will receive a background check as part of their clinical placement process.  Clinical sites have the right to refuse a student placement based on background check results. Please see an OTD advisor with individual questions. NOTE:  If you have any history of misdemeanors or other legal issues that may show up on a background check (underage drinking, DUI, </a:t>
            </a:r>
            <a:r>
              <a:rPr lang="en-US" baseline="0" dirty="0" err="1"/>
              <a:t>etc</a:t>
            </a:r>
            <a:r>
              <a:rPr lang="en-US" baseline="0" dirty="0"/>
              <a:t>), you may not be accepted for participation at some clinical placements.  These decisions are solely at the discretion of the sites, so it is in the student’s best interest to investigate the process for sealing or expunging his/her record as soon as possible.</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endParaRPr lang="en-US" dirty="0"/>
          </a:p>
        </p:txBody>
      </p:sp>
      <p:sp>
        <p:nvSpPr>
          <p:cNvPr id="4" name="Slide Number Placeholder 3"/>
          <p:cNvSpPr>
            <a:spLocks noGrp="1"/>
          </p:cNvSpPr>
          <p:nvPr>
            <p:ph type="sldNum" sz="quarter" idx="10"/>
          </p:nvPr>
        </p:nvSpPr>
        <p:spPr/>
        <p:txBody>
          <a:bodyPr/>
          <a:lstStyle/>
          <a:p>
            <a:fld id="{2AB3D3A6-96E0-4E95-AAD8-A712B195D25D}" type="slidenum">
              <a:rPr lang="en-US" smtClean="0"/>
              <a:pPr/>
              <a:t>14</a:t>
            </a:fld>
            <a:endParaRPr lang="en-US"/>
          </a:p>
        </p:txBody>
      </p:sp>
    </p:spTree>
    <p:extLst>
      <p:ext uri="{BB962C8B-B14F-4D97-AF65-F5344CB8AC3E}">
        <p14:creationId xmlns:p14="http://schemas.microsoft.com/office/powerpoint/2010/main" val="31501510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Doctoral Capstone process is comprised of both classroom and independent, but supervised, work.  The necessary background is provided in 3 structured classes that occur during the on-campus portion of the program.  Additionally, students work with an assigned faculty member to develop the proposal for their experience and project.  These classes are credit-bearing and graded.</a:t>
            </a:r>
          </a:p>
          <a:p>
            <a:endParaRPr lang="en-US" dirty="0"/>
          </a:p>
          <a:p>
            <a:r>
              <a:rPr lang="en-US" dirty="0"/>
              <a:t>Following successful completion of the two full-time fieldwork rotations, students complete their full-time doctoral capstone experience (14 weeks) and project completion (2 weeks).  </a:t>
            </a:r>
          </a:p>
        </p:txBody>
      </p:sp>
      <p:sp>
        <p:nvSpPr>
          <p:cNvPr id="4" name="Slide Number Placeholder 3"/>
          <p:cNvSpPr>
            <a:spLocks noGrp="1"/>
          </p:cNvSpPr>
          <p:nvPr>
            <p:ph type="sldNum" sz="quarter" idx="5"/>
          </p:nvPr>
        </p:nvSpPr>
        <p:spPr/>
        <p:txBody>
          <a:bodyPr/>
          <a:lstStyle/>
          <a:p>
            <a:fld id="{2AB3D3A6-96E0-4E95-AAD8-A712B195D25D}" type="slidenum">
              <a:rPr lang="en-US" smtClean="0"/>
              <a:pPr/>
              <a:t>15</a:t>
            </a:fld>
            <a:endParaRPr lang="en-US"/>
          </a:p>
        </p:txBody>
      </p:sp>
    </p:spTree>
    <p:extLst>
      <p:ext uri="{BB962C8B-B14F-4D97-AF65-F5344CB8AC3E}">
        <p14:creationId xmlns:p14="http://schemas.microsoft.com/office/powerpoint/2010/main" val="37569647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alpha val="55000"/>
                  </a:schemeClr>
                </a:solidFill>
              </a:rPr>
              <a:t>The content of the 14-week experience is created by the student with direction from the capstone site mentor and faculty capstone advisor.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alpha val="55000"/>
                </a:schemeClr>
              </a:solidFill>
            </a:endParaRPr>
          </a:p>
          <a:p>
            <a:endParaRPr lang="en-US" dirty="0"/>
          </a:p>
        </p:txBody>
      </p:sp>
      <p:sp>
        <p:nvSpPr>
          <p:cNvPr id="4" name="Slide Number Placeholder 3"/>
          <p:cNvSpPr>
            <a:spLocks noGrp="1"/>
          </p:cNvSpPr>
          <p:nvPr>
            <p:ph type="sldNum" sz="quarter" idx="10"/>
          </p:nvPr>
        </p:nvSpPr>
        <p:spPr/>
        <p:txBody>
          <a:bodyPr/>
          <a:lstStyle/>
          <a:p>
            <a:fld id="{2AB3D3A6-96E0-4E95-AAD8-A712B195D25D}" type="slidenum">
              <a:rPr lang="en-US" smtClean="0"/>
              <a:pPr/>
              <a:t>16</a:t>
            </a:fld>
            <a:endParaRPr lang="en-US"/>
          </a:p>
        </p:txBody>
      </p:sp>
    </p:spTree>
    <p:extLst>
      <p:ext uri="{BB962C8B-B14F-4D97-AF65-F5344CB8AC3E}">
        <p14:creationId xmlns:p14="http://schemas.microsoft.com/office/powerpoint/2010/main" val="14718966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the conclusion of the final semester, students will present their capstone experiences and projects to the community.</a:t>
            </a:r>
          </a:p>
        </p:txBody>
      </p:sp>
      <p:sp>
        <p:nvSpPr>
          <p:cNvPr id="4" name="Slide Number Placeholder 3"/>
          <p:cNvSpPr>
            <a:spLocks noGrp="1"/>
          </p:cNvSpPr>
          <p:nvPr>
            <p:ph type="sldNum" sz="quarter" idx="5"/>
          </p:nvPr>
        </p:nvSpPr>
        <p:spPr/>
        <p:txBody>
          <a:bodyPr/>
          <a:lstStyle/>
          <a:p>
            <a:fld id="{2AB3D3A6-96E0-4E95-AAD8-A712B195D25D}" type="slidenum">
              <a:rPr lang="en-US" smtClean="0"/>
              <a:pPr/>
              <a:t>17</a:t>
            </a:fld>
            <a:endParaRPr lang="en-US"/>
          </a:p>
        </p:txBody>
      </p:sp>
    </p:spTree>
    <p:extLst>
      <p:ext uri="{BB962C8B-B14F-4D97-AF65-F5344CB8AC3E}">
        <p14:creationId xmlns:p14="http://schemas.microsoft.com/office/powerpoint/2010/main" val="34837556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There is not a separate admission process for part-time students; students are required to use OTCAS and follow the same admission criteria and deadlines as those desiring a full-time program.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Students desiring a part-time schedule will petition the OT faculty </a:t>
            </a:r>
            <a:r>
              <a:rPr lang="en-US" i="1" baseline="0" dirty="0"/>
              <a:t>after</a:t>
            </a:r>
            <a:r>
              <a:rPr lang="en-US" baseline="0" dirty="0"/>
              <a:t> they have been accepted to the OTD Program.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The part-time program essentially splits the first academic year into two years.  The final year, fieldwork, and the capstone experience follow the same schedule as the full-time program.  Any alterations to this must be approved by the faculty.  The length of the part-time program is 40 months.</a:t>
            </a:r>
          </a:p>
          <a:p>
            <a:endParaRPr lang="en-US" dirty="0"/>
          </a:p>
        </p:txBody>
      </p:sp>
      <p:sp>
        <p:nvSpPr>
          <p:cNvPr id="4" name="Slide Number Placeholder 3"/>
          <p:cNvSpPr>
            <a:spLocks noGrp="1"/>
          </p:cNvSpPr>
          <p:nvPr>
            <p:ph type="sldNum" sz="quarter" idx="10"/>
          </p:nvPr>
        </p:nvSpPr>
        <p:spPr/>
        <p:txBody>
          <a:bodyPr/>
          <a:lstStyle/>
          <a:p>
            <a:fld id="{2AB3D3A6-96E0-4E95-AAD8-A712B195D25D}" type="slidenum">
              <a:rPr lang="en-US" smtClean="0"/>
              <a:pPr/>
              <a:t>18</a:t>
            </a:fld>
            <a:endParaRPr lang="en-US"/>
          </a:p>
        </p:txBody>
      </p:sp>
    </p:spTree>
    <p:extLst>
      <p:ext uri="{BB962C8B-B14F-4D97-AF65-F5344CB8AC3E}">
        <p14:creationId xmlns:p14="http://schemas.microsoft.com/office/powerpoint/2010/main" val="30405126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Successful completion of the academic program includes the caveat that both full-time fieldwork rotations and the capstone experience and project must be completed within 24 months of the end of academic coursework.</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Once</a:t>
            </a:r>
            <a:r>
              <a:rPr lang="en-US" baseline="0" dirty="0"/>
              <a:t> students successfully complete both the academic and clinical aspects of the OTD Program, including the capstone experience and project, they are eligible to sit for the national certification exam administered by the National Board for Certification in Occupational Therapy.  To practice as an occupational therapist, a graduate must pass the board exam.</a:t>
            </a:r>
          </a:p>
          <a:p>
            <a:endParaRPr lang="en-US" baseline="0" dirty="0"/>
          </a:p>
          <a:p>
            <a:r>
              <a:rPr lang="en-US" baseline="0" dirty="0"/>
              <a:t>To practice in Ohio, a graduate must also attain Ohio state licensure. </a:t>
            </a:r>
          </a:p>
          <a:p>
            <a:endParaRPr lang="en-US" baseline="0" dirty="0"/>
          </a:p>
          <a:p>
            <a:r>
              <a:rPr lang="en-US" baseline="0" dirty="0"/>
              <a:t>Details on the certification exam and Ohio licensure are available at the websites on the slide above.</a:t>
            </a:r>
          </a:p>
          <a:p>
            <a:endParaRPr lang="en-US" baseline="0" dirty="0"/>
          </a:p>
          <a:p>
            <a:r>
              <a:rPr lang="en-US" baseline="0" dirty="0"/>
              <a:t>Additionally, please note that a previous felony conviction may affect a graduate’s ability to sit for the national certification exam and attain a state license.  Please direct any individual questions to NBCOT and/or the Ohio Licensure Board.  </a:t>
            </a:r>
          </a:p>
          <a:p>
            <a:endParaRPr lang="en-US" baseline="0" dirty="0"/>
          </a:p>
        </p:txBody>
      </p:sp>
      <p:sp>
        <p:nvSpPr>
          <p:cNvPr id="4" name="Slide Number Placeholder 3"/>
          <p:cNvSpPr>
            <a:spLocks noGrp="1"/>
          </p:cNvSpPr>
          <p:nvPr>
            <p:ph type="sldNum" sz="quarter" idx="10"/>
          </p:nvPr>
        </p:nvSpPr>
        <p:spPr/>
        <p:txBody>
          <a:bodyPr/>
          <a:lstStyle/>
          <a:p>
            <a:fld id="{2AB3D3A6-96E0-4E95-AAD8-A712B195D25D}" type="slidenum">
              <a:rPr lang="en-US" smtClean="0"/>
              <a:pPr/>
              <a:t>19</a:t>
            </a:fld>
            <a:endParaRPr lang="en-US"/>
          </a:p>
        </p:txBody>
      </p:sp>
    </p:spTree>
    <p:extLst>
      <p:ext uri="{BB962C8B-B14F-4D97-AF65-F5344CB8AC3E}">
        <p14:creationId xmlns:p14="http://schemas.microsoft.com/office/powerpoint/2010/main" val="29536820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sz="1200" dirty="0">
                <a:solidFill>
                  <a:schemeClr val="bg1"/>
                </a:solidFill>
              </a:rPr>
            </a:br>
            <a:r>
              <a:rPr lang="en-US" dirty="0"/>
              <a:t>Welcome to advising for the Cleveland State University Occupational Therapy Doctorate Program.  </a:t>
            </a:r>
          </a:p>
          <a:p>
            <a:endParaRPr lang="en-US" dirty="0"/>
          </a:p>
          <a:p>
            <a:r>
              <a:rPr lang="en-US" dirty="0"/>
              <a:t>Please read the Notes section below each slide to</a:t>
            </a:r>
            <a:r>
              <a:rPr lang="en-US" baseline="0" dirty="0"/>
              <a:t> ensure you are getting all necessary information.  </a:t>
            </a:r>
            <a:endParaRPr lang="en-US" dirty="0"/>
          </a:p>
          <a:p>
            <a:endParaRPr lang="en-US" dirty="0"/>
          </a:p>
        </p:txBody>
      </p:sp>
      <p:sp>
        <p:nvSpPr>
          <p:cNvPr id="4" name="Slide Number Placeholder 3"/>
          <p:cNvSpPr>
            <a:spLocks noGrp="1"/>
          </p:cNvSpPr>
          <p:nvPr>
            <p:ph type="sldNum" sz="quarter" idx="5"/>
          </p:nvPr>
        </p:nvSpPr>
        <p:spPr/>
        <p:txBody>
          <a:bodyPr/>
          <a:lstStyle/>
          <a:p>
            <a:fld id="{2AB3D3A6-96E0-4E95-AAD8-A712B195D25D}" type="slidenum">
              <a:rPr lang="en-US" smtClean="0"/>
              <a:pPr/>
              <a:t>20</a:t>
            </a:fld>
            <a:endParaRPr lang="en-US"/>
          </a:p>
        </p:txBody>
      </p:sp>
    </p:spTree>
    <p:extLst>
      <p:ext uri="{BB962C8B-B14F-4D97-AF65-F5344CB8AC3E}">
        <p14:creationId xmlns:p14="http://schemas.microsoft.com/office/powerpoint/2010/main" val="20382705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r>
              <a:rPr lang="en-US" dirty="0"/>
              <a:t>In this presentation, we will review general</a:t>
            </a:r>
            <a:r>
              <a:rPr lang="en-US" baseline="0" dirty="0"/>
              <a:t> information regarding the CSU Occupational Therapy Doctorate (OTD) Program, including curriculum, admissions, and advising.  Although this is a comprehensive presentation, students are </a:t>
            </a:r>
            <a:r>
              <a:rPr lang="en-US" b="1" baseline="0" dirty="0"/>
              <a:t>strongly encouraged </a:t>
            </a:r>
            <a:r>
              <a:rPr lang="en-US" baseline="0" dirty="0"/>
              <a:t>to meet individually with an OT advisor to review transcripts and prerequisite course equivalents, complete an Advising Prerequisite Sheet, and discuss individual situations.  You can schedule an appointment at </a:t>
            </a:r>
            <a:endParaRPr lang="en-US" sz="1200" dirty="0"/>
          </a:p>
          <a:p>
            <a:pPr>
              <a:buNone/>
            </a:pPr>
            <a:r>
              <a:rPr lang="en-US" sz="1200" dirty="0">
                <a:solidFill>
                  <a:srgbClr val="0070C0"/>
                </a:solidFill>
                <a:hlinkClick r:id="rId3">
                  <a:extLst>
                    <a:ext uri="{A12FA001-AC4F-418D-AE19-62706E023703}">
                      <ahyp:hlinkClr xmlns:ahyp="http://schemas.microsoft.com/office/drawing/2018/hyperlinkcolor" val="tx"/>
                    </a:ext>
                  </a:extLst>
                </a:hlinkClick>
              </a:rPr>
              <a:t>https://www.csuohio.edu/sciences/occupational-therapy/admission-and-advising</a:t>
            </a:r>
            <a:endParaRPr lang="en-US" sz="1200" dirty="0">
              <a:solidFill>
                <a:srgbClr val="0070C0"/>
              </a:solidFill>
            </a:endParaRPr>
          </a:p>
          <a:p>
            <a:r>
              <a:rPr lang="en-US" baseline="0" dirty="0"/>
              <a:t>Scroll down to the big blue button to set up an appointment.</a:t>
            </a:r>
            <a:endParaRPr lang="en-US" dirty="0"/>
          </a:p>
        </p:txBody>
      </p:sp>
      <p:sp>
        <p:nvSpPr>
          <p:cNvPr id="4" name="Slide Number Placeholder 3"/>
          <p:cNvSpPr>
            <a:spLocks noGrp="1"/>
          </p:cNvSpPr>
          <p:nvPr>
            <p:ph type="sldNum" sz="quarter" idx="10"/>
          </p:nvPr>
        </p:nvSpPr>
        <p:spPr/>
        <p:txBody>
          <a:bodyPr/>
          <a:lstStyle/>
          <a:p>
            <a:fld id="{2AB3D3A6-96E0-4E95-AAD8-A712B195D25D}" type="slidenum">
              <a:rPr lang="en-US" smtClean="0"/>
              <a:pPr/>
              <a:t>2</a:t>
            </a:fld>
            <a:endParaRPr lang="en-US"/>
          </a:p>
        </p:txBody>
      </p:sp>
    </p:spTree>
    <p:extLst>
      <p:ext uri="{BB962C8B-B14F-4D97-AF65-F5344CB8AC3E}">
        <p14:creationId xmlns:p14="http://schemas.microsoft.com/office/powerpoint/2010/main" val="22715302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OTD Program uses a competitive admission process based on the following criteria:</a:t>
            </a:r>
          </a:p>
          <a:p>
            <a:endParaRPr lang="en-US" dirty="0"/>
          </a:p>
          <a:p>
            <a:r>
              <a:rPr lang="en-US" dirty="0"/>
              <a:t>Students must</a:t>
            </a:r>
            <a:r>
              <a:rPr lang="en-US" baseline="0" dirty="0"/>
              <a:t> have </a:t>
            </a:r>
          </a:p>
          <a:p>
            <a:r>
              <a:rPr lang="en-US" baseline="0" dirty="0"/>
              <a:t>1-a bachelor’s degree from an accredited institution, completed by the fall start date of the OTD Program</a:t>
            </a:r>
          </a:p>
          <a:p>
            <a:r>
              <a:rPr lang="en-US" baseline="0" dirty="0"/>
              <a:t>2-a minimum cumulative grade point average of 3.0 OR a GRE score of 50</a:t>
            </a:r>
            <a:r>
              <a:rPr lang="en-US" baseline="30000" dirty="0"/>
              <a:t>th</a:t>
            </a:r>
            <a:r>
              <a:rPr lang="en-US" baseline="0" dirty="0"/>
              <a:t> percentile or greater in all areas.  </a:t>
            </a:r>
          </a:p>
          <a:p>
            <a:r>
              <a:rPr lang="en-US" baseline="0" dirty="0"/>
              <a:t>3-a prerequisite grade point average of 3.0 or above (this is based on the OTD prerequisite courses), with all courses completed with a “C” grade or better.</a:t>
            </a:r>
          </a:p>
          <a:p>
            <a:r>
              <a:rPr lang="en-US" baseline="0" dirty="0"/>
              <a:t>4-Additionally, the OT Program-specific application essay (located in the online application system, OTCAS) is scored and used in the overall application score.  The essay should be entered into the special section identified for CSU.  Instructions and writing prompt are available in OTCAS.</a:t>
            </a:r>
          </a:p>
          <a:p>
            <a:r>
              <a:rPr lang="en-US" baseline="0" dirty="0"/>
              <a:t>5-Non-native English speakers must meet university criteria for graduate admission.  More information is available from the CSU International Admissions office at https://www.csuohio.edu/international-admissions/international-admissions</a:t>
            </a:r>
          </a:p>
          <a:p>
            <a:endParaRPr lang="en-US" baseline="0" dirty="0"/>
          </a:p>
          <a:p>
            <a:r>
              <a:rPr lang="en-US" baseline="0" dirty="0"/>
              <a:t>Additional application points will be awarded to students demonstrating completion of all admission coursework requirements by the October application deadline </a:t>
            </a:r>
            <a:endParaRPr lang="en-US" sz="1200"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AB3D3A6-96E0-4E95-AAD8-A712B195D25D}" type="slidenum">
              <a:rPr lang="en-US" smtClean="0"/>
              <a:pPr/>
              <a:t>21</a:t>
            </a:fld>
            <a:endParaRPr lang="en-US"/>
          </a:p>
        </p:txBody>
      </p:sp>
    </p:spTree>
    <p:extLst>
      <p:ext uri="{BB962C8B-B14F-4D97-AF65-F5344CB8AC3E}">
        <p14:creationId xmlns:p14="http://schemas.microsoft.com/office/powerpoint/2010/main" val="32387291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CSU OTD Program does not require students to complete volunteer hours, but it is </a:t>
            </a:r>
            <a:r>
              <a:rPr lang="en-US" dirty="0">
                <a:solidFill>
                  <a:srgbClr val="C00000"/>
                </a:solidFill>
              </a:rPr>
              <a:t>STRONGLY</a:t>
            </a:r>
            <a:r>
              <a:rPr lang="en-US" dirty="0"/>
              <a:t> recommended that</a:t>
            </a:r>
            <a:r>
              <a:rPr lang="en-US" baseline="0" dirty="0"/>
              <a:t> students gain experience under the supervision of occupational therapists in at least two areas of practice to provide them with a better understanding of the profession in action.</a:t>
            </a:r>
            <a:endParaRPr lang="en-US" dirty="0"/>
          </a:p>
        </p:txBody>
      </p:sp>
      <p:sp>
        <p:nvSpPr>
          <p:cNvPr id="4" name="Slide Number Placeholder 3"/>
          <p:cNvSpPr>
            <a:spLocks noGrp="1"/>
          </p:cNvSpPr>
          <p:nvPr>
            <p:ph type="sldNum" sz="quarter" idx="10"/>
          </p:nvPr>
        </p:nvSpPr>
        <p:spPr/>
        <p:txBody>
          <a:bodyPr/>
          <a:lstStyle/>
          <a:p>
            <a:fld id="{2AB3D3A6-96E0-4E95-AAD8-A712B195D25D}" type="slidenum">
              <a:rPr lang="en-US" smtClean="0"/>
              <a:pPr/>
              <a:t>22</a:t>
            </a:fld>
            <a:endParaRPr lang="en-US"/>
          </a:p>
        </p:txBody>
      </p:sp>
    </p:spTree>
    <p:extLst>
      <p:ext uri="{BB962C8B-B14F-4D97-AF65-F5344CB8AC3E}">
        <p14:creationId xmlns:p14="http://schemas.microsoft.com/office/powerpoint/2010/main" val="39292867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bare minimum of four</a:t>
            </a:r>
            <a:r>
              <a:rPr lang="en-US" baseline="0" dirty="0"/>
              <a:t> of the eight prerequisite courses, including one of the natural sciences, must be completed with a prerequisite GPA of 3.0 or higher by the time of application submission.  </a:t>
            </a:r>
            <a:r>
              <a:rPr lang="en-US" dirty="0"/>
              <a:t>All 8 prerequisite courses must be completed BEFORE the fall start of the OTD Program</a:t>
            </a:r>
          </a:p>
          <a:p>
            <a:endParaRPr lang="en-US" dirty="0"/>
          </a:p>
          <a:p>
            <a:r>
              <a:rPr lang="en-US" dirty="0"/>
              <a:t>Natural Sciences:</a:t>
            </a:r>
          </a:p>
          <a:p>
            <a:r>
              <a:rPr lang="en-US" dirty="0"/>
              <a:t>-Physiology with a lab (OR</a:t>
            </a:r>
            <a:r>
              <a:rPr lang="en-US" baseline="0" dirty="0"/>
              <a:t> Anatomy and Physiology I and II, counts as ONE science equivalent—physiology only--NOT as two courses)</a:t>
            </a:r>
            <a:endParaRPr lang="en-US" dirty="0"/>
          </a:p>
          <a:p>
            <a:r>
              <a:rPr lang="en-US" dirty="0"/>
              <a:t>-Human Anatomy with a lab</a:t>
            </a:r>
          </a:p>
          <a:p>
            <a:r>
              <a:rPr lang="en-US" dirty="0"/>
              <a:t>-Neurosciences with a lab (NOT Behavioral Neuroscience; course must cover motor control/systems)</a:t>
            </a:r>
          </a:p>
          <a:p>
            <a:r>
              <a:rPr lang="en-US" dirty="0"/>
              <a:t>-Pathology</a:t>
            </a:r>
          </a:p>
          <a:p>
            <a:endParaRPr lang="en-US" dirty="0"/>
          </a:p>
          <a:p>
            <a:r>
              <a:rPr lang="en-US" dirty="0"/>
              <a:t>Social Science</a:t>
            </a:r>
            <a:r>
              <a:rPr lang="en-US" baseline="0" dirty="0"/>
              <a:t> Prerequisite courses are</a:t>
            </a:r>
            <a:r>
              <a:rPr lang="en-US" dirty="0"/>
              <a:t>:</a:t>
            </a:r>
          </a:p>
          <a:p>
            <a:r>
              <a:rPr lang="en-US" dirty="0"/>
              <a:t>-Lifespan/Development</a:t>
            </a:r>
          </a:p>
          <a:p>
            <a:r>
              <a:rPr lang="en-US" dirty="0"/>
              <a:t>-Abnormal Psychology</a:t>
            </a:r>
          </a:p>
          <a:p>
            <a:r>
              <a:rPr lang="en-US" dirty="0"/>
              <a:t>-Social Science Statistics/Research</a:t>
            </a:r>
          </a:p>
          <a:p>
            <a:r>
              <a:rPr lang="en-US" dirty="0"/>
              <a:t>-Medical Terminology</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a:t>Refer to the CSU OTD Program website for course numbers/names</a:t>
            </a:r>
            <a:r>
              <a:rPr lang="en-US" baseline="0" dirty="0"/>
              <a:t> </a:t>
            </a:r>
            <a:r>
              <a:rPr lang="en-US" dirty="0"/>
              <a:t>recommended at CSU and a course equivalency chart on our website referencing classes at other Ohio schools. If you have taken courses at schools not listed on</a:t>
            </a:r>
            <a:r>
              <a:rPr lang="en-US" baseline="0" dirty="0"/>
              <a:t> the equivalency chart (see OTD website), please make an appointment with an OTD advisor for approval of equivalency. You may be asked for a catalog description and/or a syllabus so we can determine if the course is equivalent. The CSU OTD Program is under no obligation to accept courses as equivalents if they have not been pre-approved. </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a:t>Many of the OTD prerequisite courses are upper division</a:t>
            </a:r>
            <a:r>
              <a:rPr lang="en-US" baseline="0" dirty="0"/>
              <a:t> and have prerequisites.  </a:t>
            </a:r>
            <a:r>
              <a:rPr lang="en-US" dirty="0"/>
              <a:t>It is the applicant’s responsibility to be aware of and complete any additional required courses.</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a:t>If you will take prerequisite courses at CSU but not be receiving a degree, you should apply as a non-degree undergraduate student.</a:t>
            </a:r>
            <a:endParaRPr lang="en-US" dirty="0"/>
          </a:p>
        </p:txBody>
      </p:sp>
      <p:sp>
        <p:nvSpPr>
          <p:cNvPr id="4" name="Slide Number Placeholder 3"/>
          <p:cNvSpPr>
            <a:spLocks noGrp="1"/>
          </p:cNvSpPr>
          <p:nvPr>
            <p:ph type="sldNum" sz="quarter" idx="10"/>
          </p:nvPr>
        </p:nvSpPr>
        <p:spPr/>
        <p:txBody>
          <a:bodyPr/>
          <a:lstStyle/>
          <a:p>
            <a:fld id="{2AB3D3A6-96E0-4E95-AAD8-A712B195D25D}" type="slidenum">
              <a:rPr lang="en-US" smtClean="0"/>
              <a:pPr/>
              <a:t>23</a:t>
            </a:fld>
            <a:endParaRPr lang="en-US"/>
          </a:p>
        </p:txBody>
      </p:sp>
    </p:spTree>
    <p:extLst>
      <p:ext uri="{BB962C8B-B14F-4D97-AF65-F5344CB8AC3E}">
        <p14:creationId xmlns:p14="http://schemas.microsoft.com/office/powerpoint/2010/main" val="40868832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All prerequisite coursework must be completed with a grade of C or better.</a:t>
            </a:r>
            <a:r>
              <a:rPr lang="en-US" baseline="0" dirty="0"/>
              <a:t>  </a:t>
            </a:r>
          </a:p>
          <a:p>
            <a:endParaRPr lang="en-US" dirty="0"/>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a:t>Please</a:t>
            </a:r>
            <a:r>
              <a:rPr lang="en-US" baseline="0" dirty="0"/>
              <a:t> note! </a:t>
            </a:r>
            <a:r>
              <a:rPr lang="en-US" dirty="0">
                <a:solidFill>
                  <a:srgbClr val="FF0000"/>
                </a:solidFill>
              </a:rPr>
              <a:t>The application deadline is </a:t>
            </a:r>
            <a:r>
              <a:rPr lang="en-US" b="1" dirty="0">
                <a:solidFill>
                  <a:srgbClr val="FF0000"/>
                </a:solidFill>
              </a:rPr>
              <a:t>October</a:t>
            </a:r>
            <a:r>
              <a:rPr lang="en-US" b="1" baseline="0" dirty="0">
                <a:solidFill>
                  <a:srgbClr val="FF0000"/>
                </a:solidFill>
              </a:rPr>
              <a:t> 1st</a:t>
            </a:r>
            <a:r>
              <a:rPr lang="en-US" b="1" baseline="30000" dirty="0">
                <a:solidFill>
                  <a:srgbClr val="FF0000"/>
                </a:solidFill>
              </a:rPr>
              <a:t>,</a:t>
            </a:r>
            <a:r>
              <a:rPr lang="en-US" b="1" baseline="0" dirty="0">
                <a:solidFill>
                  <a:srgbClr val="FF0000"/>
                </a:solidFill>
              </a:rPr>
              <a:t> </a:t>
            </a:r>
            <a:r>
              <a:rPr lang="en-US" baseline="0" dirty="0">
                <a:solidFill>
                  <a:srgbClr val="FF0000"/>
                </a:solidFill>
              </a:rPr>
              <a:t>so a minimum of one of the four science courses plus three other courses must be completed by the conclusion of the summer prior to application in order for applicants to submit those transcripts to OTCAS.</a:t>
            </a:r>
            <a:endParaRPr lang="en-US" dirty="0">
              <a:solidFill>
                <a:srgbClr val="FF0000"/>
              </a:solidFill>
            </a:endParaRPr>
          </a:p>
          <a:p>
            <a:endParaRPr lang="en-US" dirty="0"/>
          </a:p>
          <a:p>
            <a:r>
              <a:rPr lang="en-US" dirty="0"/>
              <a:t>*Plan carefully:  many of the courses have prerequisites that must be completed prior to the course required by the OTD program.  Make sure you have enough time after applying to the program to complete all required prerequisites.</a:t>
            </a:r>
          </a:p>
        </p:txBody>
      </p:sp>
      <p:sp>
        <p:nvSpPr>
          <p:cNvPr id="4" name="Slide Number Placeholder 3"/>
          <p:cNvSpPr>
            <a:spLocks noGrp="1"/>
          </p:cNvSpPr>
          <p:nvPr>
            <p:ph type="sldNum" sz="quarter" idx="10"/>
          </p:nvPr>
        </p:nvSpPr>
        <p:spPr/>
        <p:txBody>
          <a:bodyPr/>
          <a:lstStyle/>
          <a:p>
            <a:fld id="{2AB3D3A6-96E0-4E95-AAD8-A712B195D25D}" type="slidenum">
              <a:rPr lang="en-US" smtClean="0"/>
              <a:pPr/>
              <a:t>24</a:t>
            </a:fld>
            <a:endParaRPr lang="en-US"/>
          </a:p>
        </p:txBody>
      </p:sp>
    </p:spTree>
    <p:extLst>
      <p:ext uri="{BB962C8B-B14F-4D97-AF65-F5344CB8AC3E}">
        <p14:creationId xmlns:p14="http://schemas.microsoft.com/office/powerpoint/2010/main" val="5717591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https://health.csuohio.edu/occupational-therapy/admission-and-advising</a:t>
            </a:r>
          </a:p>
          <a:p>
            <a:endParaRPr lang="en-US" dirty="0"/>
          </a:p>
          <a:p>
            <a:r>
              <a:rPr lang="en-US" dirty="0"/>
              <a:t>Go to the link above and scroll down to the section titled Prerequisite Course Requirements</a:t>
            </a:r>
          </a:p>
          <a:p>
            <a:r>
              <a:rPr lang="en-US" dirty="0"/>
              <a:t>There, you can download an Excel (one for Ohio, one for non-Ohio schools) that lists courses that our program has reviewed and determined equivalency to our required prerequisite courses.  Each school has a tab across the bottom of the document; click on it to access the courses previously reviewed for the desired school.  </a:t>
            </a:r>
          </a:p>
          <a:p>
            <a:endParaRPr lang="en-US" dirty="0"/>
          </a:p>
          <a:p>
            <a:r>
              <a:rPr lang="en-US" dirty="0"/>
              <a:t>If you do not see a course or school of interest to you, please make an appointment with the OT advisor (see slide 31) to discuss.</a:t>
            </a:r>
          </a:p>
        </p:txBody>
      </p:sp>
      <p:sp>
        <p:nvSpPr>
          <p:cNvPr id="4" name="Slide Number Placeholder 3"/>
          <p:cNvSpPr>
            <a:spLocks noGrp="1"/>
          </p:cNvSpPr>
          <p:nvPr>
            <p:ph type="sldNum" sz="quarter" idx="5"/>
          </p:nvPr>
        </p:nvSpPr>
        <p:spPr/>
        <p:txBody>
          <a:bodyPr/>
          <a:lstStyle/>
          <a:p>
            <a:fld id="{2AB3D3A6-96E0-4E95-AAD8-A712B195D25D}" type="slidenum">
              <a:rPr lang="en-US" smtClean="0"/>
              <a:pPr/>
              <a:t>25</a:t>
            </a:fld>
            <a:endParaRPr lang="en-US"/>
          </a:p>
        </p:txBody>
      </p:sp>
    </p:spTree>
    <p:extLst>
      <p:ext uri="{BB962C8B-B14F-4D97-AF65-F5344CB8AC3E}">
        <p14:creationId xmlns:p14="http://schemas.microsoft.com/office/powerpoint/2010/main" val="40941098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sz="1200" dirty="0">
                <a:solidFill>
                  <a:schemeClr val="bg1"/>
                </a:solidFill>
              </a:rPr>
            </a:br>
            <a:r>
              <a:rPr lang="en-US" dirty="0"/>
              <a:t>Welcome to advising for the Cleveland State University Occupational Therapy Doctorate Program.  </a:t>
            </a:r>
          </a:p>
          <a:p>
            <a:endParaRPr lang="en-US" dirty="0"/>
          </a:p>
          <a:p>
            <a:r>
              <a:rPr lang="en-US" dirty="0"/>
              <a:t>Please read the Notes section below each slide to</a:t>
            </a:r>
            <a:r>
              <a:rPr lang="en-US" baseline="0" dirty="0"/>
              <a:t> ensure you are getting all necessary information.  </a:t>
            </a:r>
            <a:endParaRPr lang="en-US" dirty="0"/>
          </a:p>
          <a:p>
            <a:endParaRPr lang="en-US" dirty="0"/>
          </a:p>
        </p:txBody>
      </p:sp>
      <p:sp>
        <p:nvSpPr>
          <p:cNvPr id="4" name="Slide Number Placeholder 3"/>
          <p:cNvSpPr>
            <a:spLocks noGrp="1"/>
          </p:cNvSpPr>
          <p:nvPr>
            <p:ph type="sldNum" sz="quarter" idx="5"/>
          </p:nvPr>
        </p:nvSpPr>
        <p:spPr/>
        <p:txBody>
          <a:bodyPr/>
          <a:lstStyle/>
          <a:p>
            <a:fld id="{2AB3D3A6-96E0-4E95-AAD8-A712B195D25D}" type="slidenum">
              <a:rPr lang="en-US" smtClean="0"/>
              <a:pPr/>
              <a:t>26</a:t>
            </a:fld>
            <a:endParaRPr lang="en-US"/>
          </a:p>
        </p:txBody>
      </p:sp>
    </p:spTree>
    <p:extLst>
      <p:ext uri="{BB962C8B-B14F-4D97-AF65-F5344CB8AC3E}">
        <p14:creationId xmlns:p14="http://schemas.microsoft.com/office/powerpoint/2010/main" val="28429454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Applications for the OT Program are available by August 1</a:t>
            </a:r>
            <a:r>
              <a:rPr lang="en-US" baseline="30000" dirty="0"/>
              <a:t>st</a:t>
            </a:r>
            <a:r>
              <a:rPr lang="en-US" dirty="0"/>
              <a:t> and are due on or before October</a:t>
            </a:r>
            <a:r>
              <a:rPr lang="en-US" baseline="0" dirty="0"/>
              <a:t> 1</a:t>
            </a:r>
            <a:r>
              <a:rPr lang="en-US" dirty="0"/>
              <a:t> of the year prior</a:t>
            </a:r>
            <a:r>
              <a:rPr lang="en-US" baseline="0" dirty="0"/>
              <a:t> to </a:t>
            </a:r>
            <a:r>
              <a:rPr lang="en-US" dirty="0"/>
              <a:t>anticipated admission.  Applications must be complete for an applicant to be considered for admission.   </a:t>
            </a:r>
          </a:p>
          <a:p>
            <a:endParaRPr lang="en-US" dirty="0"/>
          </a:p>
          <a:p>
            <a:r>
              <a:rPr lang="en-US" dirty="0"/>
              <a:t>Admission is competitive, so </a:t>
            </a:r>
            <a:r>
              <a:rPr lang="en-US" b="1" dirty="0"/>
              <a:t>all</a:t>
            </a:r>
            <a:r>
              <a:rPr lang="en-US" dirty="0"/>
              <a:t> applications will be reviewed before admission decisions are made.  Early submission of an application does not provide a competitive advantage, but all applications must be received by the October deadline.</a:t>
            </a:r>
          </a:p>
          <a:p>
            <a:endParaRPr lang="en-US" dirty="0"/>
          </a:p>
          <a:p>
            <a:r>
              <a:rPr lang="en-US" dirty="0"/>
              <a:t>CSU OT Program uses the OTCAS online system for applications (see next slide)</a:t>
            </a:r>
          </a:p>
          <a:p>
            <a:endParaRPr lang="en-US" dirty="0"/>
          </a:p>
          <a:p>
            <a:r>
              <a:rPr lang="en-US" dirty="0"/>
              <a:t>Please be sure to submit ALL OF YOUR COLLEGE LEVEL TRANSCRIPTS to OTCAS so your application may be processed in a timely manner.</a:t>
            </a:r>
          </a:p>
        </p:txBody>
      </p:sp>
      <p:sp>
        <p:nvSpPr>
          <p:cNvPr id="4" name="Slide Number Placeholder 3"/>
          <p:cNvSpPr>
            <a:spLocks noGrp="1"/>
          </p:cNvSpPr>
          <p:nvPr>
            <p:ph type="sldNum" sz="quarter" idx="10"/>
          </p:nvPr>
        </p:nvSpPr>
        <p:spPr/>
        <p:txBody>
          <a:bodyPr/>
          <a:lstStyle/>
          <a:p>
            <a:fld id="{2AB3D3A6-96E0-4E95-AAD8-A712B195D25D}" type="slidenum">
              <a:rPr lang="en-US" smtClean="0"/>
              <a:pPr/>
              <a:t>27</a:t>
            </a:fld>
            <a:endParaRPr lang="en-US"/>
          </a:p>
        </p:txBody>
      </p:sp>
    </p:spTree>
    <p:extLst>
      <p:ext uri="{BB962C8B-B14F-4D97-AF65-F5344CB8AC3E}">
        <p14:creationId xmlns:p14="http://schemas.microsoft.com/office/powerpoint/2010/main" val="31893206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admission process starts a year in advance of beginning the OTD Program.  </a:t>
            </a:r>
          </a:p>
          <a:p>
            <a:endParaRPr lang="en-US" dirty="0"/>
          </a:p>
          <a:p>
            <a:r>
              <a:rPr lang="en-US" dirty="0"/>
              <a:t>OTCAS is a centralized system,</a:t>
            </a:r>
            <a:r>
              <a:rPr lang="en-US" baseline="0" dirty="0"/>
              <a:t> like the ‘common app’ for undergraduate college, and applications can easily be sent to multiple schools. CSU a</a:t>
            </a:r>
            <a:r>
              <a:rPr lang="en-US" dirty="0"/>
              <a:t>pplications</a:t>
            </a:r>
            <a:r>
              <a:rPr lang="en-US" baseline="0" dirty="0"/>
              <a:t> are available online by August 1</a:t>
            </a:r>
            <a:r>
              <a:rPr lang="en-US" baseline="30000" dirty="0"/>
              <a:t>st</a:t>
            </a:r>
            <a:r>
              <a:rPr lang="en-US" baseline="0" dirty="0"/>
              <a:t> and are due October 1</a:t>
            </a:r>
            <a:r>
              <a:rPr lang="en-US" baseline="30000" dirty="0"/>
              <a:t>st</a:t>
            </a:r>
            <a:r>
              <a:rPr lang="en-US" baseline="0" dirty="0"/>
              <a:t>  of the year prior to anticipated admission. The application fee is $159 to have the application sent to 1 school; a $69 fee applies for each additional school. </a:t>
            </a:r>
          </a:p>
          <a:p>
            <a:endParaRPr lang="en-US" baseline="0" dirty="0"/>
          </a:p>
          <a:p>
            <a:r>
              <a:rPr lang="en-US" baseline="0" dirty="0"/>
              <a:t>All required information must be submitted to and received by OTCAS by October 1</a:t>
            </a:r>
            <a:r>
              <a:rPr lang="en-US" baseline="30000" dirty="0"/>
              <a:t>st</a:t>
            </a:r>
            <a:r>
              <a:rPr lang="en-US" baseline="0" dirty="0"/>
              <a:t> of the year prior to anticipated admission.</a:t>
            </a:r>
          </a:p>
          <a:p>
            <a:endParaRPr lang="en-US" baseline="0" dirty="0"/>
          </a:p>
          <a:p>
            <a:r>
              <a:rPr lang="en-US" baseline="0" dirty="0"/>
              <a:t>Please note:  the CSU OTD Program does not require letters of reference, however, you will need to enter the names of 3 references on OTCAS.  If a student is applying to other schools, they may require reference letters.  It is the student’s responsibility to ensure that the correct and complete information is submitted according to the due dates.</a:t>
            </a:r>
          </a:p>
          <a:p>
            <a:endParaRPr lang="en-US" baseline="0" dirty="0"/>
          </a:p>
          <a:p>
            <a:r>
              <a:rPr lang="en-US" baseline="0" dirty="0"/>
              <a:t>Once admission to the CSU OTD Program is confirmed, students should apply to the CSU College of Graduate Studies for admission to the university.  Refer to the website for procedures.  </a:t>
            </a:r>
            <a:r>
              <a:rPr lang="en-US" b="1" baseline="0" dirty="0"/>
              <a:t>DO NOT </a:t>
            </a:r>
            <a:r>
              <a:rPr lang="en-US" baseline="0" dirty="0"/>
              <a:t>apply to the CSU College of Graduate Studies until you have been accepted into the CSU OTD Program. </a:t>
            </a:r>
          </a:p>
          <a:p>
            <a:r>
              <a:rPr lang="en-US" baseline="0" dirty="0"/>
              <a:t>https://grad.engagecsu.com/apply</a:t>
            </a:r>
            <a:endParaRPr lang="en-US" dirty="0"/>
          </a:p>
        </p:txBody>
      </p:sp>
      <p:sp>
        <p:nvSpPr>
          <p:cNvPr id="4" name="Slide Number Placeholder 3"/>
          <p:cNvSpPr>
            <a:spLocks noGrp="1"/>
          </p:cNvSpPr>
          <p:nvPr>
            <p:ph type="sldNum" sz="quarter" idx="10"/>
          </p:nvPr>
        </p:nvSpPr>
        <p:spPr/>
        <p:txBody>
          <a:bodyPr/>
          <a:lstStyle/>
          <a:p>
            <a:fld id="{2AB3D3A6-96E0-4E95-AAD8-A712B195D25D}" type="slidenum">
              <a:rPr lang="en-US" smtClean="0"/>
              <a:pPr/>
              <a:t>28</a:t>
            </a:fld>
            <a:endParaRPr lang="en-US"/>
          </a:p>
        </p:txBody>
      </p:sp>
    </p:spTree>
    <p:extLst>
      <p:ext uri="{BB962C8B-B14F-4D97-AF65-F5344CB8AC3E}">
        <p14:creationId xmlns:p14="http://schemas.microsoft.com/office/powerpoint/2010/main" val="27252220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Your application must be complete to be considered for admission to the CSU OTD Program.</a:t>
            </a:r>
          </a:p>
        </p:txBody>
      </p:sp>
      <p:sp>
        <p:nvSpPr>
          <p:cNvPr id="4" name="Slide Number Placeholder 3"/>
          <p:cNvSpPr>
            <a:spLocks noGrp="1"/>
          </p:cNvSpPr>
          <p:nvPr>
            <p:ph type="sldNum" sz="quarter" idx="5"/>
          </p:nvPr>
        </p:nvSpPr>
        <p:spPr/>
        <p:txBody>
          <a:bodyPr/>
          <a:lstStyle/>
          <a:p>
            <a:fld id="{2AB3D3A6-96E0-4E95-AAD8-A712B195D25D}" type="slidenum">
              <a:rPr lang="en-US" smtClean="0"/>
              <a:pPr/>
              <a:t>29</a:t>
            </a:fld>
            <a:endParaRPr lang="en-US"/>
          </a:p>
        </p:txBody>
      </p:sp>
    </p:spTree>
    <p:extLst>
      <p:ext uri="{BB962C8B-B14F-4D97-AF65-F5344CB8AC3E}">
        <p14:creationId xmlns:p14="http://schemas.microsoft.com/office/powerpoint/2010/main" val="5564304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*NOTE:  If a student does not have an overall GPA of 3.0 or greater, we will accept GRE scores as an equivalent.  However, in order to be eligible to apply, the GRE quantitative and verbal score must </a:t>
            </a:r>
            <a:r>
              <a:rPr lang="en-US" baseline="0" dirty="0">
                <a:solidFill>
                  <a:srgbClr val="FF0000"/>
                </a:solidFill>
              </a:rPr>
              <a:t>each</a:t>
            </a:r>
            <a:r>
              <a:rPr lang="en-US" baseline="0" dirty="0"/>
              <a:t> be at or above the 50</a:t>
            </a:r>
            <a:r>
              <a:rPr lang="en-US" baseline="30000" dirty="0"/>
              <a:t>th</a:t>
            </a:r>
            <a:r>
              <a:rPr lang="en-US" baseline="0" dirty="0"/>
              <a:t> percentile.</a:t>
            </a:r>
          </a:p>
          <a:p>
            <a:r>
              <a:rPr lang="en-US" baseline="0" dirty="0"/>
              <a:t> 	</a:t>
            </a:r>
          </a:p>
          <a:p>
            <a:r>
              <a:rPr lang="en-US" baseline="0" dirty="0"/>
              <a:t>If applications are submitted with ALL 8 prerequisites complete, applicants receive a small bonus on the application score.</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2AB3D3A6-96E0-4E95-AAD8-A712B195D25D}" type="slidenum">
              <a:rPr lang="en-US" smtClean="0"/>
              <a:pPr/>
              <a:t>30</a:t>
            </a:fld>
            <a:endParaRPr lang="en-US"/>
          </a:p>
        </p:txBody>
      </p:sp>
    </p:spTree>
    <p:extLst>
      <p:ext uri="{BB962C8B-B14F-4D97-AF65-F5344CB8AC3E}">
        <p14:creationId xmlns:p14="http://schemas.microsoft.com/office/powerpoint/2010/main" val="23641294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sz="1200" dirty="0">
                <a:solidFill>
                  <a:schemeClr val="bg1"/>
                </a:solidFill>
              </a:rPr>
            </a:br>
            <a:r>
              <a:rPr lang="en-US" dirty="0"/>
              <a:t>Welcome to advising for the Cleveland State University Occupational Therapy Doctorate Program.  </a:t>
            </a:r>
          </a:p>
          <a:p>
            <a:endParaRPr lang="en-US" dirty="0"/>
          </a:p>
          <a:p>
            <a:r>
              <a:rPr lang="en-US" dirty="0"/>
              <a:t>Please read the Notes section below each slide to</a:t>
            </a:r>
            <a:r>
              <a:rPr lang="en-US" baseline="0" dirty="0"/>
              <a:t> ensure you are getting all necessary information.  </a:t>
            </a:r>
            <a:endParaRPr lang="en-US" dirty="0"/>
          </a:p>
          <a:p>
            <a:endParaRPr lang="en-US" dirty="0"/>
          </a:p>
        </p:txBody>
      </p:sp>
      <p:sp>
        <p:nvSpPr>
          <p:cNvPr id="4" name="Slide Number Placeholder 3"/>
          <p:cNvSpPr>
            <a:spLocks noGrp="1"/>
          </p:cNvSpPr>
          <p:nvPr>
            <p:ph type="sldNum" sz="quarter" idx="5"/>
          </p:nvPr>
        </p:nvSpPr>
        <p:spPr/>
        <p:txBody>
          <a:bodyPr/>
          <a:lstStyle/>
          <a:p>
            <a:fld id="{2AB3D3A6-96E0-4E95-AAD8-A712B195D25D}" type="slidenum">
              <a:rPr lang="en-US" smtClean="0"/>
              <a:pPr/>
              <a:t>3</a:t>
            </a:fld>
            <a:endParaRPr lang="en-US"/>
          </a:p>
        </p:txBody>
      </p:sp>
    </p:spTree>
    <p:extLst>
      <p:ext uri="{BB962C8B-B14F-4D97-AF65-F5344CB8AC3E}">
        <p14:creationId xmlns:p14="http://schemas.microsoft.com/office/powerpoint/2010/main" val="21903234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a:t>The</a:t>
            </a:r>
            <a:r>
              <a:rPr lang="en-US" baseline="0" dirty="0"/>
              <a:t> OT Program receives 150 or more applications annually. Grade point averages are </a:t>
            </a:r>
            <a:r>
              <a:rPr lang="en-US" b="1" baseline="0" dirty="0"/>
              <a:t>computed by OTCAS </a:t>
            </a:r>
            <a:r>
              <a:rPr lang="en-US" baseline="0" dirty="0"/>
              <a:t>and reviewed by faculty,  Program specific essays are read and scored by a team of OT faculty.  This process is lengthy but allows us to ensure that every application is given the individual attention it deserves.</a:t>
            </a:r>
          </a:p>
          <a:p>
            <a:endParaRPr lang="en-US" baseline="0" dirty="0"/>
          </a:p>
          <a:p>
            <a:r>
              <a:rPr lang="en-US" baseline="0" dirty="0"/>
              <a:t>By December or January, notice is sent to applicants through OTCAS via email.  There are four types of notifications:</a:t>
            </a:r>
          </a:p>
          <a:p>
            <a:endParaRPr lang="en-US" baseline="0" dirty="0"/>
          </a:p>
          <a:p>
            <a:r>
              <a:rPr lang="en-US" baseline="0" dirty="0"/>
              <a:t>1-Regular acceptance indicates the student has met and completed all admission requirements and is invited to begin the program in the fall.</a:t>
            </a:r>
          </a:p>
          <a:p>
            <a:endParaRPr lang="en-US" baseline="0" dirty="0"/>
          </a:p>
          <a:p>
            <a:r>
              <a:rPr lang="en-US" baseline="0" dirty="0"/>
              <a:t>2-Provisional acceptance indicates a student has met the standards for admission and will be admitted in the fall if all of the required prerequisite coursework has been completed and minimum admission standards are maintained.  Failure to complete all necessary the prerequisites or an undergraduate degree, or failure to maintain admission standards will forfeit an accepted student’s place in the class.</a:t>
            </a:r>
          </a:p>
          <a:p>
            <a:endParaRPr lang="en-US" baseline="0" dirty="0"/>
          </a:p>
          <a:p>
            <a:r>
              <a:rPr lang="en-US" baseline="0" dirty="0"/>
              <a:t>3-Waiting List indicates the student has met the minimum standards for admission but is not within the top 45 applicants.  If students in regular or provisional acceptance categories decline admission, students on the waiting list will be contacted in order of rank.</a:t>
            </a:r>
          </a:p>
          <a:p>
            <a:endParaRPr lang="en-US" baseline="0" dirty="0"/>
          </a:p>
          <a:p>
            <a:r>
              <a:rPr lang="en-US" baseline="0" dirty="0"/>
              <a:t>4-A rejection letter will be sent to applicants who do not meet the minimum admission standards.</a:t>
            </a:r>
            <a:endParaRPr lang="en-US" dirty="0"/>
          </a:p>
        </p:txBody>
      </p:sp>
      <p:sp>
        <p:nvSpPr>
          <p:cNvPr id="4" name="Slide Number Placeholder 3"/>
          <p:cNvSpPr>
            <a:spLocks noGrp="1"/>
          </p:cNvSpPr>
          <p:nvPr>
            <p:ph type="sldNum" sz="quarter" idx="10"/>
          </p:nvPr>
        </p:nvSpPr>
        <p:spPr/>
        <p:txBody>
          <a:bodyPr/>
          <a:lstStyle/>
          <a:p>
            <a:fld id="{2AB3D3A6-96E0-4E95-AAD8-A712B195D25D}" type="slidenum">
              <a:rPr lang="en-US" smtClean="0"/>
              <a:pPr/>
              <a:t>31</a:t>
            </a:fld>
            <a:endParaRPr lang="en-US"/>
          </a:p>
        </p:txBody>
      </p:sp>
    </p:spTree>
    <p:extLst>
      <p:ext uri="{BB962C8B-B14F-4D97-AF65-F5344CB8AC3E}">
        <p14:creationId xmlns:p14="http://schemas.microsoft.com/office/powerpoint/2010/main" val="24531671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 student should submit the petition with the necessary supporting documents to his/her OTD faculty advisor once the program begins.  In addition, the student should indicate how prior course work provides the student with in-depth knowledge that will be relevant to practice and their doctoral capstone.  The OTD Program does not accept any 400-level courses for transfer as graduate electives. </a:t>
            </a:r>
          </a:p>
          <a:p>
            <a:endParaRPr lang="en-US" dirty="0"/>
          </a:p>
        </p:txBody>
      </p:sp>
      <p:sp>
        <p:nvSpPr>
          <p:cNvPr id="4" name="Slide Number Placeholder 3"/>
          <p:cNvSpPr>
            <a:spLocks noGrp="1"/>
          </p:cNvSpPr>
          <p:nvPr>
            <p:ph type="sldNum" sz="quarter" idx="10"/>
          </p:nvPr>
        </p:nvSpPr>
        <p:spPr/>
        <p:txBody>
          <a:bodyPr/>
          <a:lstStyle/>
          <a:p>
            <a:fld id="{2AB3D3A6-96E0-4E95-AAD8-A712B195D25D}" type="slidenum">
              <a:rPr lang="en-US" smtClean="0"/>
              <a:pPr/>
              <a:t>32</a:t>
            </a:fld>
            <a:endParaRPr lang="en-US"/>
          </a:p>
        </p:txBody>
      </p:sp>
    </p:spTree>
    <p:extLst>
      <p:ext uri="{BB962C8B-B14F-4D97-AF65-F5344CB8AC3E}">
        <p14:creationId xmlns:p14="http://schemas.microsoft.com/office/powerpoint/2010/main" val="207615998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sz="1200" dirty="0">
                <a:solidFill>
                  <a:schemeClr val="bg1"/>
                </a:solidFill>
              </a:rPr>
            </a:br>
            <a:r>
              <a:rPr lang="en-US" dirty="0"/>
              <a:t>Welcome to advising for the Cleveland State University Occupational Therapy Doctorate Program.  </a:t>
            </a:r>
          </a:p>
          <a:p>
            <a:endParaRPr lang="en-US" dirty="0"/>
          </a:p>
          <a:p>
            <a:r>
              <a:rPr lang="en-US" dirty="0"/>
              <a:t>Please read the Notes section below each slide to</a:t>
            </a:r>
            <a:r>
              <a:rPr lang="en-US" baseline="0" dirty="0"/>
              <a:t> ensure you are getting all necessary information.  </a:t>
            </a:r>
            <a:endParaRPr lang="en-US" dirty="0"/>
          </a:p>
          <a:p>
            <a:endParaRPr lang="en-US" dirty="0"/>
          </a:p>
        </p:txBody>
      </p:sp>
      <p:sp>
        <p:nvSpPr>
          <p:cNvPr id="4" name="Slide Number Placeholder 3"/>
          <p:cNvSpPr>
            <a:spLocks noGrp="1"/>
          </p:cNvSpPr>
          <p:nvPr>
            <p:ph type="sldNum" sz="quarter" idx="5"/>
          </p:nvPr>
        </p:nvSpPr>
        <p:spPr/>
        <p:txBody>
          <a:bodyPr/>
          <a:lstStyle/>
          <a:p>
            <a:fld id="{2AB3D3A6-96E0-4E95-AAD8-A712B195D25D}" type="slidenum">
              <a:rPr lang="en-US" smtClean="0"/>
              <a:pPr/>
              <a:t>33</a:t>
            </a:fld>
            <a:endParaRPr lang="en-US"/>
          </a:p>
        </p:txBody>
      </p:sp>
    </p:spTree>
    <p:extLst>
      <p:ext uri="{BB962C8B-B14F-4D97-AF65-F5344CB8AC3E}">
        <p14:creationId xmlns:p14="http://schemas.microsoft.com/office/powerpoint/2010/main" val="29250445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in-state students, tuition is currently approximately $8400 plus fees per academic semester. Tuition and fees are subject to change.</a:t>
            </a:r>
            <a:r>
              <a:rPr lang="en-US" baseline="0" dirty="0"/>
              <a:t>  </a:t>
            </a:r>
            <a:r>
              <a:rPr lang="en-US" dirty="0"/>
              <a:t>Students</a:t>
            </a:r>
            <a:r>
              <a:rPr lang="en-US" baseline="0" dirty="0"/>
              <a:t> pay for 8 semesters. </a:t>
            </a:r>
            <a:r>
              <a:rPr lang="en-US" dirty="0"/>
              <a:t>Some courses carry lab fees, others do not,</a:t>
            </a:r>
            <a:r>
              <a:rPr lang="en-US" baseline="0" dirty="0"/>
              <a:t> so this cost will vary from semester to semester.  Many books and materials are used in multiple semesters.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For current information on TUITION AND FEES, refer to </a:t>
            </a:r>
            <a:r>
              <a:rPr lang="en-US" dirty="0"/>
              <a:t>https://www.csuohio.edu/sites/default/files/Graduate%20InState%20Fee%20Schedule_3.pdf</a:t>
            </a:r>
          </a:p>
          <a:p>
            <a:endParaRPr lang="en-US" dirty="0"/>
          </a:p>
          <a:p>
            <a:r>
              <a:rPr lang="en-US" baseline="0" dirty="0"/>
              <a:t>There are often fees associated with field placements (full and part-time)—background checks, drug screens, onboarding fees, parking, badges, etc.  These fees, along with all of the costs related to travel and living expenses, </a:t>
            </a:r>
            <a:r>
              <a:rPr lang="en-US" b="1" baseline="0" dirty="0"/>
              <a:t>are solely the responsibility of the student</a:t>
            </a:r>
            <a:r>
              <a:rPr lang="en-US" baseline="0" dirty="0"/>
              <a:t>.</a:t>
            </a:r>
          </a:p>
          <a:p>
            <a:endParaRPr lang="en-US" baseline="0" dirty="0"/>
          </a:p>
          <a:p>
            <a:r>
              <a:rPr lang="en-US" baseline="0" dirty="0"/>
              <a:t>Limited graduate assistantships are available within the OT Program for second-year students in their fall and spring semesters.  These provide students with a stipend each semester in exchange for work (up to 10 hours per week). Other GA positions are also available in many departments on campus, but students will need to independently investigate those opportunities.</a:t>
            </a:r>
          </a:p>
          <a:p>
            <a:endParaRPr lang="en-US" baseline="0" dirty="0"/>
          </a:p>
          <a:p>
            <a:r>
              <a:rPr lang="en-US" baseline="0" dirty="0"/>
              <a:t>Some scholarships are available from outside sources (AMBUCS, AOTA, AOTF, </a:t>
            </a:r>
            <a:r>
              <a:rPr lang="en-US" baseline="0" dirty="0" err="1"/>
              <a:t>etc</a:t>
            </a:r>
            <a:r>
              <a:rPr lang="en-US" baseline="0" dirty="0"/>
              <a:t>).  </a:t>
            </a:r>
            <a:endParaRPr lang="en-US" dirty="0"/>
          </a:p>
        </p:txBody>
      </p:sp>
      <p:sp>
        <p:nvSpPr>
          <p:cNvPr id="4" name="Slide Number Placeholder 3"/>
          <p:cNvSpPr>
            <a:spLocks noGrp="1"/>
          </p:cNvSpPr>
          <p:nvPr>
            <p:ph type="sldNum" sz="quarter" idx="10"/>
          </p:nvPr>
        </p:nvSpPr>
        <p:spPr/>
        <p:txBody>
          <a:bodyPr/>
          <a:lstStyle/>
          <a:p>
            <a:fld id="{2AB3D3A6-96E0-4E95-AAD8-A712B195D25D}" type="slidenum">
              <a:rPr lang="en-US" smtClean="0"/>
              <a:pPr/>
              <a:t>34</a:t>
            </a:fld>
            <a:endParaRPr lang="en-US"/>
          </a:p>
        </p:txBody>
      </p:sp>
    </p:spTree>
    <p:extLst>
      <p:ext uri="{BB962C8B-B14F-4D97-AF65-F5344CB8AC3E}">
        <p14:creationId xmlns:p14="http://schemas.microsoft.com/office/powerpoint/2010/main" val="41472121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sz="1200" dirty="0">
                <a:solidFill>
                  <a:schemeClr val="bg1"/>
                </a:solidFill>
              </a:rPr>
            </a:br>
            <a:r>
              <a:rPr lang="en-US" dirty="0"/>
              <a:t>Welcome to advising for the Cleveland State University Occupational Therapy Doctorate Program.  </a:t>
            </a:r>
          </a:p>
          <a:p>
            <a:endParaRPr lang="en-US" dirty="0"/>
          </a:p>
          <a:p>
            <a:r>
              <a:rPr lang="en-US" dirty="0"/>
              <a:t>Please read the Notes section below each slide to</a:t>
            </a:r>
            <a:r>
              <a:rPr lang="en-US" baseline="0" dirty="0"/>
              <a:t> ensure you are getting all necessary information.  </a:t>
            </a:r>
            <a:endParaRPr lang="en-US" dirty="0"/>
          </a:p>
          <a:p>
            <a:endParaRPr lang="en-US" dirty="0"/>
          </a:p>
        </p:txBody>
      </p:sp>
      <p:sp>
        <p:nvSpPr>
          <p:cNvPr id="4" name="Slide Number Placeholder 3"/>
          <p:cNvSpPr>
            <a:spLocks noGrp="1"/>
          </p:cNvSpPr>
          <p:nvPr>
            <p:ph type="sldNum" sz="quarter" idx="5"/>
          </p:nvPr>
        </p:nvSpPr>
        <p:spPr/>
        <p:txBody>
          <a:bodyPr/>
          <a:lstStyle/>
          <a:p>
            <a:fld id="{2AB3D3A6-96E0-4E95-AAD8-A712B195D25D}" type="slidenum">
              <a:rPr lang="en-US" smtClean="0"/>
              <a:pPr/>
              <a:t>35</a:t>
            </a:fld>
            <a:endParaRPr lang="en-US"/>
          </a:p>
        </p:txBody>
      </p:sp>
    </p:spTree>
    <p:extLst>
      <p:ext uri="{BB962C8B-B14F-4D97-AF65-F5344CB8AC3E}">
        <p14:creationId xmlns:p14="http://schemas.microsoft.com/office/powerpoint/2010/main" val="378589892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you would like an advising appointment with a member of the Occupational Therapy Program faculty, please use the online scheduling tool</a:t>
            </a:r>
            <a:r>
              <a:rPr lang="en-US" baseline="0" dirty="0"/>
              <a:t> at this link: </a:t>
            </a:r>
            <a:r>
              <a:rPr lang="en-US" sz="1200" dirty="0">
                <a:solidFill>
                  <a:srgbClr val="00B0F0"/>
                </a:solidFill>
                <a:hlinkClick r:id="rId3">
                  <a:extLst>
                    <a:ext uri="{A12FA001-AC4F-418D-AE19-62706E023703}">
                      <ahyp:hlinkClr xmlns:ahyp="http://schemas.microsoft.com/office/drawing/2018/hyperlinkcolor" val="tx"/>
                    </a:ext>
                  </a:extLst>
                </a:hlinkClick>
              </a:rPr>
              <a:t>https://www.csuohio.edu/sciences/occupational-therapy/admission-and-advising</a:t>
            </a:r>
            <a:endParaRPr lang="en-US" sz="1200" dirty="0">
              <a:solidFill>
                <a:srgbClr val="00B0F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Be sure to scroll down to the </a:t>
            </a:r>
            <a:r>
              <a:rPr lang="en-US" b="1" i="1" baseline="0" dirty="0"/>
              <a:t>big blue button</a:t>
            </a:r>
            <a:r>
              <a:rPr lang="en-US" baseline="0" dirty="0"/>
              <a:t>.  Every applicant is encouraged to meet with an advisor from the OT Program prior to application.</a:t>
            </a:r>
            <a:r>
              <a:rPr lang="en-US" dirty="0"/>
              <a:t>  Appointments occur by phone call.</a:t>
            </a:r>
          </a:p>
          <a:p>
            <a:endParaRPr lang="en-US" dirty="0"/>
          </a:p>
          <a:p>
            <a:r>
              <a:rPr lang="en-US" dirty="0"/>
              <a:t>All</a:t>
            </a:r>
            <a:r>
              <a:rPr lang="en-US" baseline="0" dirty="0"/>
              <a:t> questions about undergraduate degree completion should be made to the College of Health Student Services Center (see previous slide for contact information) as the OT advisor cannot provide guidance on undergraduate degrees.</a:t>
            </a:r>
            <a:endParaRPr lang="en-US" dirty="0"/>
          </a:p>
        </p:txBody>
      </p:sp>
      <p:sp>
        <p:nvSpPr>
          <p:cNvPr id="4" name="Slide Number Placeholder 3"/>
          <p:cNvSpPr>
            <a:spLocks noGrp="1"/>
          </p:cNvSpPr>
          <p:nvPr>
            <p:ph type="sldNum" sz="quarter" idx="10"/>
          </p:nvPr>
        </p:nvSpPr>
        <p:spPr/>
        <p:txBody>
          <a:bodyPr/>
          <a:lstStyle/>
          <a:p>
            <a:fld id="{2AB3D3A6-96E0-4E95-AAD8-A712B195D25D}" type="slidenum">
              <a:rPr lang="en-US" smtClean="0"/>
              <a:pPr/>
              <a:t>36</a:t>
            </a:fld>
            <a:endParaRPr lang="en-US"/>
          </a:p>
        </p:txBody>
      </p:sp>
    </p:spTree>
    <p:extLst>
      <p:ext uri="{BB962C8B-B14F-4D97-AF65-F5344CB8AC3E}">
        <p14:creationId xmlns:p14="http://schemas.microsoft.com/office/powerpoint/2010/main" val="287397638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If you are looking for a major that will prepare you for admission to the CSU OT Program, you may be interested in our BACHELOR OF SCIENCE IN HEALTH SCIENCES PRE-OT TRACK. This degree uses the required prerequisites for OT admission as the core of the undergraduate degree.  </a:t>
            </a:r>
          </a:p>
          <a:p>
            <a:r>
              <a:rPr lang="en-US" baseline="0" dirty="0"/>
              <a:t>For more information on this degree, visit the Health Sciences and Human Performance Department website at</a:t>
            </a:r>
          </a:p>
          <a:p>
            <a:r>
              <a:rPr lang="en-US" baseline="0" dirty="0"/>
              <a:t>https://health.csuohio.edu/health-sci/bachelor-science-in-health-sciences-bshs</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The OT Program reserves 15 spots for CSU BSHS Pre-OT students. The Pre-OT students will compete among themselves for the reserved slots using the program admission requirements. Qualified students who do not gain admission through this process will still be considered for admission again with the larger pool of applicants.  The BSHS students will use OTCAS to apply and are required to maintain the same standards as our typical admissions.</a:t>
            </a:r>
          </a:p>
          <a:p>
            <a:endParaRPr lang="en-US" baseline="0" dirty="0"/>
          </a:p>
          <a:p>
            <a:r>
              <a:rPr lang="en-US" baseline="0" dirty="0"/>
              <a:t>The College of Health Student Services Center has advisors who can help you plan your undergraduate degree and prepare for OT admissions.  </a:t>
            </a:r>
          </a:p>
          <a:p>
            <a:r>
              <a:rPr lang="en-US" baseline="0" dirty="0"/>
              <a:t>https://health.csuohio.edu/advising/college-health-student-services-center</a:t>
            </a:r>
          </a:p>
          <a:p>
            <a:endParaRPr lang="en-US" baseline="0" dirty="0"/>
          </a:p>
          <a:p>
            <a:endParaRPr lang="en-US" baseline="0" dirty="0"/>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2AB3D3A6-96E0-4E95-AAD8-A712B195D25D}" type="slidenum">
              <a:rPr lang="en-US" smtClean="0"/>
              <a:pPr/>
              <a:t>37</a:t>
            </a:fld>
            <a:endParaRPr lang="en-US"/>
          </a:p>
        </p:txBody>
      </p:sp>
    </p:spTree>
    <p:extLst>
      <p:ext uri="{BB962C8B-B14F-4D97-AF65-F5344CB8AC3E}">
        <p14:creationId xmlns:p14="http://schemas.microsoft.com/office/powerpoint/2010/main" val="62321001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sz="1200" dirty="0">
                <a:solidFill>
                  <a:schemeClr val="bg1"/>
                </a:solidFill>
              </a:rPr>
            </a:br>
            <a:r>
              <a:rPr lang="en-US" dirty="0"/>
              <a:t>Welcome to advising for the Cleveland State University Occupational Therapy Doctorate Program.  </a:t>
            </a:r>
          </a:p>
          <a:p>
            <a:endParaRPr lang="en-US" dirty="0"/>
          </a:p>
          <a:p>
            <a:r>
              <a:rPr lang="en-US" dirty="0"/>
              <a:t>Please read the Notes section below each slide to</a:t>
            </a:r>
            <a:r>
              <a:rPr lang="en-US" baseline="0" dirty="0"/>
              <a:t> ensure you are getting all necessary information.  </a:t>
            </a:r>
            <a:endParaRPr lang="en-US" dirty="0"/>
          </a:p>
          <a:p>
            <a:endParaRPr lang="en-US" dirty="0"/>
          </a:p>
        </p:txBody>
      </p:sp>
      <p:sp>
        <p:nvSpPr>
          <p:cNvPr id="4" name="Slide Number Placeholder 3"/>
          <p:cNvSpPr>
            <a:spLocks noGrp="1"/>
          </p:cNvSpPr>
          <p:nvPr>
            <p:ph type="sldNum" sz="quarter" idx="5"/>
          </p:nvPr>
        </p:nvSpPr>
        <p:spPr/>
        <p:txBody>
          <a:bodyPr/>
          <a:lstStyle/>
          <a:p>
            <a:fld id="{2AB3D3A6-96E0-4E95-AAD8-A712B195D25D}" type="slidenum">
              <a:rPr lang="en-US" smtClean="0"/>
              <a:pPr/>
              <a:t>38</a:t>
            </a:fld>
            <a:endParaRPr lang="en-US"/>
          </a:p>
        </p:txBody>
      </p:sp>
    </p:spTree>
    <p:extLst>
      <p:ext uri="{BB962C8B-B14F-4D97-AF65-F5344CB8AC3E}">
        <p14:creationId xmlns:p14="http://schemas.microsoft.com/office/powerpoint/2010/main" val="25718794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Nothing stays the same,</a:t>
            </a:r>
            <a:r>
              <a:rPr lang="en-US" baseline="0" dirty="0"/>
              <a:t> and t</a:t>
            </a:r>
            <a:r>
              <a:rPr lang="en-US" dirty="0"/>
              <a:t>he OT</a:t>
            </a:r>
            <a:r>
              <a:rPr lang="en-US" baseline="0" dirty="0"/>
              <a:t> Program often has updates and information relative to admissions and curriculum that may be important to you.  A great way to keep in touch with us is by checking our website at regular intervals or following our program on Facebook and Instagram. </a:t>
            </a:r>
          </a:p>
          <a:p>
            <a:endParaRPr lang="en-US" baseline="0" dirty="0"/>
          </a:p>
        </p:txBody>
      </p:sp>
      <p:sp>
        <p:nvSpPr>
          <p:cNvPr id="4" name="Slide Number Placeholder 3"/>
          <p:cNvSpPr>
            <a:spLocks noGrp="1"/>
          </p:cNvSpPr>
          <p:nvPr>
            <p:ph type="sldNum" sz="quarter" idx="10"/>
          </p:nvPr>
        </p:nvSpPr>
        <p:spPr/>
        <p:txBody>
          <a:bodyPr/>
          <a:lstStyle/>
          <a:p>
            <a:fld id="{2AB3D3A6-96E0-4E95-AAD8-A712B195D25D}" type="slidenum">
              <a:rPr lang="en-US" smtClean="0"/>
              <a:pPr/>
              <a:t>39</a:t>
            </a:fld>
            <a:endParaRPr lang="en-US"/>
          </a:p>
        </p:txBody>
      </p:sp>
    </p:spTree>
    <p:extLst>
      <p:ext uri="{BB962C8B-B14F-4D97-AF65-F5344CB8AC3E}">
        <p14:creationId xmlns:p14="http://schemas.microsoft.com/office/powerpoint/2010/main" val="108169465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Here are links that may be helpful to you.</a:t>
            </a:r>
          </a:p>
          <a:p>
            <a:endParaRPr lang="en-US" dirty="0"/>
          </a:p>
          <a:p>
            <a:r>
              <a:rPr lang="en-US" dirty="0"/>
              <a:t>The Course Equivalency Chart is updated periodically.  If you have taken a course not identified on the chart, please contact the OT Program to inquire about equivalence</a:t>
            </a:r>
            <a:r>
              <a:rPr lang="en-US" baseline="0" dirty="0"/>
              <a:t> for prerequisite credit.</a:t>
            </a:r>
            <a:endParaRPr lang="en-US" dirty="0"/>
          </a:p>
        </p:txBody>
      </p:sp>
      <p:sp>
        <p:nvSpPr>
          <p:cNvPr id="4" name="Slide Number Placeholder 3"/>
          <p:cNvSpPr>
            <a:spLocks noGrp="1"/>
          </p:cNvSpPr>
          <p:nvPr>
            <p:ph type="sldNum" sz="quarter" idx="10"/>
          </p:nvPr>
        </p:nvSpPr>
        <p:spPr/>
        <p:txBody>
          <a:bodyPr/>
          <a:lstStyle/>
          <a:p>
            <a:fld id="{2AB3D3A6-96E0-4E95-AAD8-A712B195D25D}" type="slidenum">
              <a:rPr lang="en-US" smtClean="0"/>
              <a:pPr/>
              <a:t>40</a:t>
            </a:fld>
            <a:endParaRPr lang="en-US"/>
          </a:p>
        </p:txBody>
      </p:sp>
    </p:spTree>
    <p:extLst>
      <p:ext uri="{BB962C8B-B14F-4D97-AF65-F5344CB8AC3E}">
        <p14:creationId xmlns:p14="http://schemas.microsoft.com/office/powerpoint/2010/main" val="3473658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What is occupational therapy?  This is the question that practitioners have been trying to answer</a:t>
            </a:r>
            <a:r>
              <a:rPr lang="en-US" baseline="0" dirty="0"/>
              <a:t> ‘in a nutshell’ for years!  Currently, The American Occupational Therapy Association (AOTA) uses this definition:</a:t>
            </a:r>
          </a:p>
          <a:p>
            <a:endParaRPr lang="en-US" baseline="0" dirty="0"/>
          </a:p>
          <a:p>
            <a:r>
              <a:rPr lang="en-US" b="1" dirty="0">
                <a:solidFill>
                  <a:srgbClr val="333333"/>
                </a:solidFill>
                <a:effectLst/>
                <a:latin typeface="Inter Bold"/>
              </a:rPr>
              <a:t>“Occupational therapy promotes health, well-being, and participation</a:t>
            </a:r>
          </a:p>
          <a:p>
            <a:pPr algn="l"/>
            <a:r>
              <a:rPr lang="en-US" b="0" i="0" dirty="0">
                <a:solidFill>
                  <a:srgbClr val="333333"/>
                </a:solidFill>
                <a:effectLst/>
                <a:latin typeface="Inter"/>
              </a:rPr>
              <a:t>Occupational therapists and occupational therapy assistants focus on the things (people) want and need to do in (their) your daily li(</a:t>
            </a:r>
            <a:r>
              <a:rPr lang="en-US" b="0" i="0" dirty="0" err="1">
                <a:solidFill>
                  <a:srgbClr val="333333"/>
                </a:solidFill>
                <a:effectLst/>
                <a:latin typeface="Inter"/>
              </a:rPr>
              <a:t>ves</a:t>
            </a:r>
            <a:r>
              <a:rPr lang="en-US" b="0" i="0" dirty="0">
                <a:solidFill>
                  <a:srgbClr val="333333"/>
                </a:solidFill>
                <a:effectLst/>
                <a:latin typeface="Inter"/>
              </a:rPr>
              <a:t>). Occupational therapy intervention uses everyday life activities (occupations) to promote health, well-being, and (the) ability to participate in the important activities in (one’s) life. This includes any meaningful activity that a person wants to accomplish, including taking care of (them)self and (their) family, working, volunteering, going to school, among many others”.  AOTA, 2023</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OT helps individuals design their lives, develop skills, adjust home, school, or work environments, and build health-promoting habits and routines. Occupational therapists use everyday activities as the means to enable people to thrive; working to get beyond disability or limitations, and creating ways for individuals to live life to its fullest no matter what.</a:t>
            </a:r>
          </a:p>
          <a:p>
            <a:endParaRPr lang="en-US" baseline="0" dirty="0"/>
          </a:p>
          <a:p>
            <a:r>
              <a:rPr lang="en-US" baseline="0" dirty="0"/>
              <a:t>But, it can also be summarized using the slogan….</a:t>
            </a:r>
            <a:r>
              <a:rPr lang="en-US" i="1" baseline="0" dirty="0"/>
              <a:t>Skills for the Job of Living</a:t>
            </a:r>
            <a:r>
              <a:rPr lang="en-US" baseline="0" dirty="0"/>
              <a:t>.  </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2AB3D3A6-96E0-4E95-AAD8-A712B195D25D}" type="slidenum">
              <a:rPr lang="en-US" smtClean="0"/>
              <a:pPr/>
              <a:t>4</a:t>
            </a:fld>
            <a:endParaRPr lang="en-US"/>
          </a:p>
        </p:txBody>
      </p:sp>
    </p:spTree>
    <p:extLst>
      <p:ext uri="{BB962C8B-B14F-4D97-AF65-F5344CB8AC3E}">
        <p14:creationId xmlns:p14="http://schemas.microsoft.com/office/powerpoint/2010/main" val="6025104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B3D3A6-96E0-4E95-AAD8-A712B195D25D}" type="slidenum">
              <a:rPr lang="en-US" smtClean="0"/>
              <a:pPr/>
              <a:t>41</a:t>
            </a:fld>
            <a:endParaRPr lang="en-US"/>
          </a:p>
        </p:txBody>
      </p:sp>
    </p:spTree>
    <p:extLst>
      <p:ext uri="{BB962C8B-B14F-4D97-AF65-F5344CB8AC3E}">
        <p14:creationId xmlns:p14="http://schemas.microsoft.com/office/powerpoint/2010/main" val="165633223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Thank you for viewing this Pre-OTD</a:t>
            </a:r>
            <a:r>
              <a:rPr lang="en-US" baseline="0" dirty="0"/>
              <a:t> advising presentation</a:t>
            </a:r>
            <a:r>
              <a:rPr lang="en-US" dirty="0"/>
              <a:t>;</a:t>
            </a:r>
            <a:r>
              <a:rPr lang="en-US" baseline="0" dirty="0"/>
              <a:t> we hope you found this presentation helpful</a:t>
            </a:r>
            <a:r>
              <a:rPr lang="en-US" dirty="0"/>
              <a:t>.  For individualized advising, please contact us to set up an appointment.</a:t>
            </a:r>
          </a:p>
        </p:txBody>
      </p:sp>
      <p:sp>
        <p:nvSpPr>
          <p:cNvPr id="4" name="Slide Number Placeholder 3"/>
          <p:cNvSpPr>
            <a:spLocks noGrp="1"/>
          </p:cNvSpPr>
          <p:nvPr>
            <p:ph type="sldNum" sz="quarter" idx="10"/>
          </p:nvPr>
        </p:nvSpPr>
        <p:spPr/>
        <p:txBody>
          <a:bodyPr/>
          <a:lstStyle/>
          <a:p>
            <a:fld id="{2AB3D3A6-96E0-4E95-AAD8-A712B195D25D}" type="slidenum">
              <a:rPr lang="en-US" smtClean="0"/>
              <a:pPr/>
              <a:t>42</a:t>
            </a:fld>
            <a:endParaRPr lang="en-US"/>
          </a:p>
        </p:txBody>
      </p:sp>
    </p:spTree>
    <p:extLst>
      <p:ext uri="{BB962C8B-B14F-4D97-AF65-F5344CB8AC3E}">
        <p14:creationId xmlns:p14="http://schemas.microsoft.com/office/powerpoint/2010/main" val="5846678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Check out this video link from the American Occupational Therapy Association (AOTA) to learn more about OT!</a:t>
            </a:r>
          </a:p>
        </p:txBody>
      </p:sp>
      <p:sp>
        <p:nvSpPr>
          <p:cNvPr id="4" name="Slide Number Placeholder 3"/>
          <p:cNvSpPr>
            <a:spLocks noGrp="1"/>
          </p:cNvSpPr>
          <p:nvPr>
            <p:ph type="sldNum" sz="quarter" idx="10"/>
          </p:nvPr>
        </p:nvSpPr>
        <p:spPr/>
        <p:txBody>
          <a:bodyPr/>
          <a:lstStyle/>
          <a:p>
            <a:fld id="{2AB3D3A6-96E0-4E95-AAD8-A712B195D25D}" type="slidenum">
              <a:rPr lang="en-US" smtClean="0"/>
              <a:pPr/>
              <a:t>5</a:t>
            </a:fld>
            <a:endParaRPr lang="en-US"/>
          </a:p>
        </p:txBody>
      </p:sp>
    </p:spTree>
    <p:extLst>
      <p:ext uri="{BB962C8B-B14F-4D97-AF65-F5344CB8AC3E}">
        <p14:creationId xmlns:p14="http://schemas.microsoft.com/office/powerpoint/2010/main" val="4060553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Occupational</a:t>
            </a:r>
            <a:r>
              <a:rPr lang="en-US" baseline="0" dirty="0"/>
              <a:t> therapists work with persons across the lifespan with traditional hospital/medical settings, rehabilitation and skilled nursing facilities, mental health settings, schools, and within the community in home health and much more.</a:t>
            </a:r>
            <a:endParaRPr lang="en-US" dirty="0"/>
          </a:p>
        </p:txBody>
      </p:sp>
      <p:sp>
        <p:nvSpPr>
          <p:cNvPr id="4" name="Slide Number Placeholder 3"/>
          <p:cNvSpPr>
            <a:spLocks noGrp="1"/>
          </p:cNvSpPr>
          <p:nvPr>
            <p:ph type="sldNum" sz="quarter" idx="10"/>
          </p:nvPr>
        </p:nvSpPr>
        <p:spPr/>
        <p:txBody>
          <a:bodyPr/>
          <a:lstStyle/>
          <a:p>
            <a:fld id="{2AB3D3A6-96E0-4E95-AAD8-A712B195D25D}" type="slidenum">
              <a:rPr lang="en-US" smtClean="0"/>
              <a:pPr/>
              <a:t>6</a:t>
            </a:fld>
            <a:endParaRPr lang="en-US"/>
          </a:p>
        </p:txBody>
      </p:sp>
    </p:spTree>
    <p:extLst>
      <p:ext uri="{BB962C8B-B14F-4D97-AF65-F5344CB8AC3E}">
        <p14:creationId xmlns:p14="http://schemas.microsoft.com/office/powerpoint/2010/main" val="4592120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sz="1200" dirty="0">
                <a:solidFill>
                  <a:schemeClr val="bg1"/>
                </a:solidFill>
              </a:rPr>
            </a:br>
            <a:r>
              <a:rPr lang="en-US" dirty="0"/>
              <a:t>Welcome to advising for the Cleveland State University Occupational Therapy Doctorate Program.  </a:t>
            </a:r>
          </a:p>
          <a:p>
            <a:endParaRPr lang="en-US" dirty="0"/>
          </a:p>
          <a:p>
            <a:r>
              <a:rPr lang="en-US" dirty="0"/>
              <a:t>Please read the Notes section below each slide to</a:t>
            </a:r>
            <a:r>
              <a:rPr lang="en-US" baseline="0" dirty="0"/>
              <a:t> ensure you are getting all necessary information.  </a:t>
            </a:r>
            <a:endParaRPr lang="en-US" dirty="0"/>
          </a:p>
          <a:p>
            <a:endParaRPr lang="en-US" dirty="0"/>
          </a:p>
        </p:txBody>
      </p:sp>
      <p:sp>
        <p:nvSpPr>
          <p:cNvPr id="4" name="Slide Number Placeholder 3"/>
          <p:cNvSpPr>
            <a:spLocks noGrp="1"/>
          </p:cNvSpPr>
          <p:nvPr>
            <p:ph type="sldNum" sz="quarter" idx="5"/>
          </p:nvPr>
        </p:nvSpPr>
        <p:spPr/>
        <p:txBody>
          <a:bodyPr/>
          <a:lstStyle/>
          <a:p>
            <a:fld id="{2AB3D3A6-96E0-4E95-AAD8-A712B195D25D}" type="slidenum">
              <a:rPr lang="en-US" smtClean="0"/>
              <a:pPr/>
              <a:t>7</a:t>
            </a:fld>
            <a:endParaRPr lang="en-US"/>
          </a:p>
        </p:txBody>
      </p:sp>
    </p:spTree>
    <p:extLst>
      <p:ext uri="{BB962C8B-B14F-4D97-AF65-F5344CB8AC3E}">
        <p14:creationId xmlns:p14="http://schemas.microsoft.com/office/powerpoint/2010/main" val="6283396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extensive Service Learning programming is something you will not likely see at other schools.  Under the supervision of OT faculty, students attend local community agencies to develop and provide programming focused on psychosocial aspects of health for a wide range of populations in an array of settings.  Some examples of locations and populations:</a:t>
            </a:r>
          </a:p>
          <a:p>
            <a:endParaRPr lang="en-US" dirty="0"/>
          </a:p>
          <a:p>
            <a:r>
              <a:rPr lang="en-US" dirty="0"/>
              <a:t>An afterschool program at a settlement house for grade school children focused on social-emotional learning.</a:t>
            </a:r>
          </a:p>
          <a:p>
            <a:r>
              <a:rPr lang="en-US" dirty="0"/>
              <a:t>Programming with older adults in a long-term care setting focused on using occupation to promote physical and mental health.</a:t>
            </a:r>
          </a:p>
          <a:p>
            <a:r>
              <a:rPr lang="en-US" dirty="0"/>
              <a:t>Group experiences promoting quality of life with community-dwelling adults with developmental disabilities in a workshop setting.</a:t>
            </a:r>
          </a:p>
          <a:p>
            <a:r>
              <a:rPr lang="en-US" dirty="0"/>
              <a:t>Provision of psychoeducational interventions for veterans on the CSU campus.</a:t>
            </a:r>
          </a:p>
          <a:p>
            <a:r>
              <a:rPr lang="en-US" dirty="0"/>
              <a:t>Addressing psychosocial needs of inmates through therapeutic groups at a women’s rehabilitation and corrections facility.</a:t>
            </a:r>
          </a:p>
          <a:p>
            <a:r>
              <a:rPr lang="en-US" dirty="0"/>
              <a:t>Mental health promotion through group experiences at a refugee and immigrant center.</a:t>
            </a:r>
          </a:p>
          <a:p>
            <a:endParaRPr lang="en-US" dirty="0"/>
          </a:p>
          <a:p>
            <a:r>
              <a:rPr lang="en-US" dirty="0"/>
              <a:t>These unique opportunities provide our students exposure to underserved populations and offer them an avenue to design and deliver meaningful and valued services.</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2AB3D3A6-96E0-4E95-AAD8-A712B195D25D}" type="slidenum">
              <a:rPr lang="en-US" smtClean="0"/>
              <a:pPr/>
              <a:t>9</a:t>
            </a:fld>
            <a:endParaRPr lang="en-US"/>
          </a:p>
        </p:txBody>
      </p:sp>
    </p:spTree>
    <p:extLst>
      <p:ext uri="{BB962C8B-B14F-4D97-AF65-F5344CB8AC3E}">
        <p14:creationId xmlns:p14="http://schemas.microsoft.com/office/powerpoint/2010/main" val="34008709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74151"/>
                </a:solidFill>
                <a:effectLst/>
                <a:latin typeface="Söhne"/>
              </a:rPr>
              <a:t>The distinction of our program from others lies in our faculty. They bring to the table a wealth of clinical expertise and experience, cutting-edge research, and wholeheartedly dedicate themselves to our students’ success and achievements.</a:t>
            </a:r>
            <a:endParaRPr lang="en-US" dirty="0"/>
          </a:p>
        </p:txBody>
      </p:sp>
      <p:sp>
        <p:nvSpPr>
          <p:cNvPr id="4" name="Slide Number Placeholder 3"/>
          <p:cNvSpPr>
            <a:spLocks noGrp="1"/>
          </p:cNvSpPr>
          <p:nvPr>
            <p:ph type="sldNum" sz="quarter" idx="10"/>
          </p:nvPr>
        </p:nvSpPr>
        <p:spPr/>
        <p:txBody>
          <a:bodyPr/>
          <a:lstStyle/>
          <a:p>
            <a:fld id="{2AB3D3A6-96E0-4E95-AAD8-A712B195D25D}" type="slidenum">
              <a:rPr lang="en-US" smtClean="0"/>
              <a:pPr/>
              <a:t>10</a:t>
            </a:fld>
            <a:endParaRPr lang="en-US"/>
          </a:p>
        </p:txBody>
      </p:sp>
    </p:spTree>
    <p:extLst>
      <p:ext uri="{BB962C8B-B14F-4D97-AF65-F5344CB8AC3E}">
        <p14:creationId xmlns:p14="http://schemas.microsoft.com/office/powerpoint/2010/main" val="19639649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84B8CD9-0332-4B9A-8E61-AD2DE0E5CC8E}" type="datetimeFigureOut">
              <a:rPr lang="en-US" smtClean="0"/>
              <a:pPr/>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A5D9CE-4727-4D69-8C26-EAFF3DB0F08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84B8CD9-0332-4B9A-8E61-AD2DE0E5CC8E}" type="datetimeFigureOut">
              <a:rPr lang="en-US" smtClean="0"/>
              <a:pPr/>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A5D9CE-4727-4D69-8C26-EAFF3DB0F08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84B8CD9-0332-4B9A-8E61-AD2DE0E5CC8E}" type="datetimeFigureOut">
              <a:rPr lang="en-US" smtClean="0"/>
              <a:pPr/>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A5D9CE-4727-4D69-8C26-EAFF3DB0F08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84B8CD9-0332-4B9A-8E61-AD2DE0E5CC8E}" type="datetimeFigureOut">
              <a:rPr lang="en-US" smtClean="0"/>
              <a:pPr/>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A5D9CE-4727-4D69-8C26-EAFF3DB0F08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84B8CD9-0332-4B9A-8E61-AD2DE0E5CC8E}" type="datetimeFigureOut">
              <a:rPr lang="en-US" smtClean="0"/>
              <a:pPr/>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A5D9CE-4727-4D69-8C26-EAFF3DB0F08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84B8CD9-0332-4B9A-8E61-AD2DE0E5CC8E}" type="datetimeFigureOut">
              <a:rPr lang="en-US" smtClean="0"/>
              <a:pPr/>
              <a:t>11/7/2023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A5D9CE-4727-4D69-8C26-EAFF3DB0F08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84B8CD9-0332-4B9A-8E61-AD2DE0E5CC8E}" type="datetimeFigureOut">
              <a:rPr lang="en-US" smtClean="0"/>
              <a:pPr/>
              <a:t>11/7/2023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AA5D9CE-4727-4D69-8C26-EAFF3DB0F08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84B8CD9-0332-4B9A-8E61-AD2DE0E5CC8E}" type="datetimeFigureOut">
              <a:rPr lang="en-US" smtClean="0"/>
              <a:pPr/>
              <a:t>11/7/2023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A5D9CE-4727-4D69-8C26-EAFF3DB0F08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4B8CD9-0332-4B9A-8E61-AD2DE0E5CC8E}" type="datetimeFigureOut">
              <a:rPr lang="en-US" smtClean="0"/>
              <a:pPr/>
              <a:t>11/7/2023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AA5D9CE-4727-4D69-8C26-EAFF3DB0F08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84B8CD9-0332-4B9A-8E61-AD2DE0E5CC8E}" type="datetimeFigureOut">
              <a:rPr lang="en-US" smtClean="0"/>
              <a:pPr/>
              <a:t>11/7/2023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A5D9CE-4727-4D69-8C26-EAFF3DB0F08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84B8CD9-0332-4B9A-8E61-AD2DE0E5CC8E}" type="datetimeFigureOut">
              <a:rPr lang="en-US" smtClean="0"/>
              <a:pPr/>
              <a:t>11/7/2023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A5D9CE-4727-4D69-8C26-EAFF3DB0F08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4B8CD9-0332-4B9A-8E61-AD2DE0E5CC8E}" type="datetimeFigureOut">
              <a:rPr lang="en-US" smtClean="0"/>
              <a:pPr/>
              <a:t>11/7/2023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A5D9CE-4727-4D69-8C26-EAFF3DB0F08D}"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2.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4.png"/><Relationship Id="rId11" Type="http://schemas.openxmlformats.org/officeDocument/2006/relationships/image" Target="../media/image29.jpg"/><Relationship Id="rId5" Type="http://schemas.openxmlformats.org/officeDocument/2006/relationships/image" Target="../media/image23.jpeg"/><Relationship Id="rId10" Type="http://schemas.openxmlformats.org/officeDocument/2006/relationships/image" Target="../media/image28.jpeg"/><Relationship Id="rId4" Type="http://schemas.openxmlformats.org/officeDocument/2006/relationships/image" Target="../media/image22.jpeg"/><Relationship Id="rId9" Type="http://schemas.openxmlformats.org/officeDocument/2006/relationships/image" Target="../media/image27.jpeg"/></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0.svg"/></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hyperlink" Target="http://otptat.ohio.gov/" TargetMode="External"/><Relationship Id="rId4" Type="http://schemas.openxmlformats.org/officeDocument/2006/relationships/hyperlink" Target="http://www.nbcot.org/" TargetMode="Externa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health.csuohio.edu/occupational-therapy/admission-and-advising" TargetMode="External"/><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8.xml.rels><?xml version="1.0" encoding="UTF-8" standalone="yes"?>
<Relationships xmlns="http://schemas.openxmlformats.org/package/2006/relationships"><Relationship Id="rId3" Type="http://schemas.openxmlformats.org/officeDocument/2006/relationships/hyperlink" Target="https://otcas.liaisoncas.com/applicant-ux/"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43.sv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comments" Target="../comments/comment2.xml"/><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hyperlink" Target="https://www.csuohio.edu/sciences/occupational-therapy/admission-and-advising"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54.svg"/><Relationship Id="rId4" Type="http://schemas.openxmlformats.org/officeDocument/2006/relationships/image" Target="../media/image53.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comments" Target="../comments/comment3.xml"/><Relationship Id="rId5" Type="http://schemas.openxmlformats.org/officeDocument/2006/relationships/hyperlink" Target="https://www.facebook.com/profile.php?id=100057474248698" TargetMode="External"/><Relationship Id="rId4" Type="http://schemas.openxmlformats.org/officeDocument/2006/relationships/hyperlink" Target="https://health.csuohio.edu/occupational-therapy/occupational-therapy"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hyperlink" Target="http://www.csuohio.edu/gradcollege/admissions/apply.html" TargetMode="External"/><Relationship Id="rId4" Type="http://schemas.openxmlformats.org/officeDocument/2006/relationships/hyperlink" Target="https://www.csuohio.edu/sciences/occupational-therapy/admission-and-advising" TargetMode="External"/></Relationships>
</file>

<file path=ppt/slides/_rels/slide41.xml.rels><?xml version="1.0" encoding="UTF-8" standalone="yes"?>
<Relationships xmlns="http://schemas.openxmlformats.org/package/2006/relationships"><Relationship Id="rId8" Type="http://schemas.openxmlformats.org/officeDocument/2006/relationships/hyperlink" Target="http://money.usnews.com/careers/best-jobs/occupational-therapist" TargetMode="External"/><Relationship Id="rId3" Type="http://schemas.openxmlformats.org/officeDocument/2006/relationships/hyperlink" Target="http://www.aota.org/" TargetMode="External"/><Relationship Id="rId7" Type="http://schemas.openxmlformats.org/officeDocument/2006/relationships/hyperlink" Target="http://www.bls.gov/ooh/healthcare/occupational-therapists.htm"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hyperlink" Target="http://www.otptat.ohio.gov/Home.aspx" TargetMode="External"/><Relationship Id="rId5" Type="http://schemas.openxmlformats.org/officeDocument/2006/relationships/hyperlink" Target="http://www.nbcot.org/" TargetMode="External"/><Relationship Id="rId4" Type="http://schemas.openxmlformats.org/officeDocument/2006/relationships/hyperlink" Target="https://www.aotf.org/Scholarships"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s://www.csuohio.edu/sciences/occupational-therapy/doctor-occupational-therapy" TargetMode="External"/><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openxmlformats.org/officeDocument/2006/relationships/image" Target="../media/image57.jpe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7.tiff"/><Relationship Id="rId3" Type="http://schemas.openxmlformats.org/officeDocument/2006/relationships/image" Target="../media/image2.tiff"/><Relationship Id="rId7" Type="http://schemas.openxmlformats.org/officeDocument/2006/relationships/image" Target="../media/image6.tif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5.tiff"/><Relationship Id="rId5" Type="http://schemas.openxmlformats.org/officeDocument/2006/relationships/image" Target="../media/image4.tiff"/><Relationship Id="rId4" Type="http://schemas.openxmlformats.org/officeDocument/2006/relationships/image" Target="../media/image3.tiff"/><Relationship Id="rId9" Type="http://schemas.openxmlformats.org/officeDocument/2006/relationships/image" Target="../media/image8.tiff"/></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D7A453D2-15D8-4403-815F-291FA1634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8161EA6B-09CA-445B-AB0D-8DF76FA92D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solidFill>
            <a:schemeClr val="tx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913B067F-3154-4968-A886-DF93A787EC4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075420"/>
            <a:ext cx="9036544" cy="4093306"/>
            <a:chOff x="1" y="2075420"/>
            <a:chExt cx="12048729" cy="4093306"/>
          </a:xfrm>
        </p:grpSpPr>
        <p:sp>
          <p:nvSpPr>
            <p:cNvPr id="26" name="Oval 25">
              <a:extLst>
                <a:ext uri="{FF2B5EF4-FFF2-40B4-BE49-F238E27FC236}">
                  <a16:creationId xmlns:a16="http://schemas.microsoft.com/office/drawing/2014/main" id="{97583D6C-C05B-47AB-8540-B2700B82A4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6501AD91-D973-4968-95E4-4C26CFDF8F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C165989-F5FE-4BB6-9817-E7828CB1D6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6B0649CC-B912-4E82-BEA0-DA75ECB19A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6BA08C17-C9A5-4FA8-ABC4-44FB3B8696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70DEAC6C-553C-437E-BC17-D449523375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Rectangle 32">
            <a:extLst>
              <a:ext uri="{FF2B5EF4-FFF2-40B4-BE49-F238E27FC236}">
                <a16:creationId xmlns:a16="http://schemas.microsoft.com/office/drawing/2014/main" id="{B8114C98-A349-4111-A123-E8EAB86ABE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479052" y="1131512"/>
            <a:ext cx="2796461" cy="533439"/>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670FB431-AE18-414D-92F4-1D12D199115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444654" y="317578"/>
            <a:ext cx="411480" cy="549007"/>
            <a:chOff x="7029447" y="3514725"/>
            <a:chExt cx="1285875" cy="549007"/>
          </a:xfrm>
        </p:grpSpPr>
        <p:cxnSp>
          <p:nvCxnSpPr>
            <p:cNvPr id="36" name="Straight Connector 35">
              <a:extLst>
                <a:ext uri="{FF2B5EF4-FFF2-40B4-BE49-F238E27FC236}">
                  <a16:creationId xmlns:a16="http://schemas.microsoft.com/office/drawing/2014/main" id="{24467063-D74E-4D42-8790-B9F6D69584B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A1D19BAC-1681-47BC-AAF5-92FAFFF6F4C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94347C2B-E846-452C-97AA-7E254FC1CE8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10EA2B35-7959-4C2A-84AA-FF5D94FEDE9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41" name="Rectangle 40">
            <a:extLst>
              <a:ext uri="{FF2B5EF4-FFF2-40B4-BE49-F238E27FC236}">
                <a16:creationId xmlns:a16="http://schemas.microsoft.com/office/drawing/2014/main" id="{E2D3D3F2-ABBB-4453-B1C5-1BEBF7E4DD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6140785"/>
            <a:ext cx="4571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8214E4A5-A0D2-42C4-8D14-D2A7E495F0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45785" y="5940560"/>
            <a:ext cx="1285875" cy="549007"/>
            <a:chOff x="7029447" y="3514725"/>
            <a:chExt cx="1285875" cy="549007"/>
          </a:xfrm>
        </p:grpSpPr>
        <p:cxnSp>
          <p:nvCxnSpPr>
            <p:cNvPr id="44" name="Straight Connector 43">
              <a:extLst>
                <a:ext uri="{FF2B5EF4-FFF2-40B4-BE49-F238E27FC236}">
                  <a16:creationId xmlns:a16="http://schemas.microsoft.com/office/drawing/2014/main" id="{7494D7A0-6B21-41E8-A7D3-0033BBB7915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1E141D7D-32B0-448E-A666-EA8703AFCF2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8D87E268-6345-420F-8B97-B37ED04100E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35E1622E-7FA6-4760-A2BF-A8105EBF7BB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845EC01E-87FE-00D2-77D4-2C504B3341A4}"/>
              </a:ext>
            </a:extLst>
          </p:cNvPr>
          <p:cNvSpPr>
            <a:spLocks noGrp="1"/>
          </p:cNvSpPr>
          <p:nvPr>
            <p:ph type="ctrTitle"/>
          </p:nvPr>
        </p:nvSpPr>
        <p:spPr>
          <a:xfrm>
            <a:off x="473201" y="4018137"/>
            <a:ext cx="3803416" cy="2129586"/>
          </a:xfrm>
          <a:noFill/>
        </p:spPr>
        <p:txBody>
          <a:bodyPr vert="horz" lIns="91440" tIns="45720" rIns="91440" bIns="45720" rtlCol="0" anchor="t">
            <a:normAutofit/>
          </a:bodyPr>
          <a:lstStyle/>
          <a:p>
            <a:pPr algn="l">
              <a:lnSpc>
                <a:spcPct val="90000"/>
              </a:lnSpc>
            </a:pPr>
            <a:br>
              <a:rPr lang="en-US" sz="4200" kern="1200">
                <a:solidFill>
                  <a:schemeClr val="bg1"/>
                </a:solidFill>
                <a:latin typeface="+mj-lt"/>
                <a:ea typeface="+mj-ea"/>
                <a:cs typeface="+mj-cs"/>
              </a:rPr>
            </a:br>
            <a:endParaRPr lang="en-US" sz="4200" kern="1200">
              <a:solidFill>
                <a:schemeClr val="bg1"/>
              </a:solidFill>
              <a:latin typeface="+mj-lt"/>
              <a:ea typeface="+mj-ea"/>
              <a:cs typeface="+mj-cs"/>
            </a:endParaRPr>
          </a:p>
        </p:txBody>
      </p:sp>
      <p:pic>
        <p:nvPicPr>
          <p:cNvPr id="6" name="Picture 5">
            <a:extLst>
              <a:ext uri="{FF2B5EF4-FFF2-40B4-BE49-F238E27FC236}">
                <a16:creationId xmlns:a16="http://schemas.microsoft.com/office/drawing/2014/main" id="{3FB85847-519C-4FD5-EC5A-2F57DBFFE4A2}"/>
              </a:ext>
            </a:extLst>
          </p:cNvPr>
          <p:cNvPicPr>
            <a:picLocks noChangeAspect="1"/>
          </p:cNvPicPr>
          <p:nvPr/>
        </p:nvPicPr>
        <p:blipFill>
          <a:blip r:embed="rId3"/>
          <a:stretch>
            <a:fillRect/>
          </a:stretch>
        </p:blipFill>
        <p:spPr>
          <a:xfrm>
            <a:off x="589544" y="1141826"/>
            <a:ext cx="8132299" cy="1992414"/>
          </a:xfrm>
          <a:prstGeom prst="rect">
            <a:avLst/>
          </a:prstGeom>
        </p:spPr>
      </p:pic>
      <p:grpSp>
        <p:nvGrpSpPr>
          <p:cNvPr id="49" name="Group 48">
            <a:extLst>
              <a:ext uri="{FF2B5EF4-FFF2-40B4-BE49-F238E27FC236}">
                <a16:creationId xmlns:a16="http://schemas.microsoft.com/office/drawing/2014/main" id="{1F4E1649-4D1F-4A91-AF97-A254BFDD524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317544" y="830625"/>
            <a:ext cx="304800" cy="322326"/>
            <a:chOff x="215328" y="-46937"/>
            <a:chExt cx="304800" cy="2773841"/>
          </a:xfrm>
        </p:grpSpPr>
        <p:cxnSp>
          <p:nvCxnSpPr>
            <p:cNvPr id="50" name="Straight Connector 49">
              <a:extLst>
                <a:ext uri="{FF2B5EF4-FFF2-40B4-BE49-F238E27FC236}">
                  <a16:creationId xmlns:a16="http://schemas.microsoft.com/office/drawing/2014/main" id="{FE483602-62F9-474D-9C9B-5EE4CD7671C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3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DD7D1AC0-A6C7-40E3-9841-F34AC831A48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69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F951C4DD-7427-497D-9DE3-9D731D3F456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85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0EE18298-0BF5-4D7A-921A-2F4186E8D96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201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55" name="Oval 54">
            <a:extLst>
              <a:ext uri="{FF2B5EF4-FFF2-40B4-BE49-F238E27FC236}">
                <a16:creationId xmlns:a16="http://schemas.microsoft.com/office/drawing/2014/main" id="{773AEA78-C03B-40B7-9D11-DC022119D5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600000">
            <a:off x="7613133" y="4270841"/>
            <a:ext cx="1423414" cy="1897885"/>
          </a:xfrm>
          <a:prstGeom prst="ellipse">
            <a:avLst/>
          </a:prstGeom>
          <a:gradFill>
            <a:gsLst>
              <a:gs pos="0">
                <a:schemeClr val="tx2">
                  <a:lumMod val="75000"/>
                  <a:alpha val="10000"/>
                </a:schemeClr>
              </a:gs>
              <a:gs pos="100000">
                <a:schemeClr val="tx2">
                  <a:lumMod val="60000"/>
                  <a:lumOff val="4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E4308CAB-99AA-8BF9-A0EF-926E4159BEA4}"/>
              </a:ext>
            </a:extLst>
          </p:cNvPr>
          <p:cNvSpPr>
            <a:spLocks noGrp="1"/>
          </p:cNvSpPr>
          <p:nvPr>
            <p:ph type="subTitle" idx="1"/>
          </p:nvPr>
        </p:nvSpPr>
        <p:spPr>
          <a:xfrm>
            <a:off x="3864754" y="3611391"/>
            <a:ext cx="4741058" cy="2536351"/>
          </a:xfrm>
          <a:noFill/>
        </p:spPr>
        <p:txBody>
          <a:bodyPr vert="horz" lIns="91440" tIns="45720" rIns="91440" bIns="45720" rtlCol="0" anchor="t">
            <a:normAutofit/>
          </a:bodyPr>
          <a:lstStyle/>
          <a:p>
            <a:pPr algn="l">
              <a:lnSpc>
                <a:spcPct val="90000"/>
              </a:lnSpc>
            </a:pPr>
            <a:r>
              <a:rPr lang="en-US" sz="3600" b="1" dirty="0">
                <a:solidFill>
                  <a:srgbClr val="006600"/>
                </a:solidFill>
              </a:rPr>
              <a:t>Welcome to Advising</a:t>
            </a:r>
            <a:br>
              <a:rPr lang="en-US" sz="3600" dirty="0">
                <a:solidFill>
                  <a:srgbClr val="006600"/>
                </a:solidFill>
              </a:rPr>
            </a:br>
            <a:br>
              <a:rPr lang="en-US" sz="3600" dirty="0">
                <a:solidFill>
                  <a:srgbClr val="006600"/>
                </a:solidFill>
              </a:rPr>
            </a:br>
            <a:r>
              <a:rPr lang="en-US" sz="3600" dirty="0">
                <a:solidFill>
                  <a:srgbClr val="006600"/>
                </a:solidFill>
              </a:rPr>
              <a:t>Occupational Therapy       </a:t>
            </a:r>
            <a:br>
              <a:rPr lang="en-US" sz="3600" dirty="0">
                <a:solidFill>
                  <a:srgbClr val="006600"/>
                </a:solidFill>
              </a:rPr>
            </a:br>
            <a:r>
              <a:rPr lang="en-US" sz="3600" dirty="0">
                <a:solidFill>
                  <a:srgbClr val="006600"/>
                </a:solidFill>
              </a:rPr>
              <a:t>Doctorate Program</a:t>
            </a:r>
          </a:p>
        </p:txBody>
      </p:sp>
    </p:spTree>
    <p:extLst>
      <p:ext uri="{BB962C8B-B14F-4D97-AF65-F5344CB8AC3E}">
        <p14:creationId xmlns:p14="http://schemas.microsoft.com/office/powerpoint/2010/main" val="11612191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Faculty</a:t>
            </a:r>
          </a:p>
        </p:txBody>
      </p:sp>
      <p:graphicFrame>
        <p:nvGraphicFramePr>
          <p:cNvPr id="5" name="Content Placeholder 2">
            <a:extLst>
              <a:ext uri="{FF2B5EF4-FFF2-40B4-BE49-F238E27FC236}">
                <a16:creationId xmlns:a16="http://schemas.microsoft.com/office/drawing/2014/main" id="{5E4E32CA-3755-BDA5-AEB8-4A56DC38AA10}"/>
              </a:ext>
            </a:extLst>
          </p:cNvPr>
          <p:cNvGraphicFramePr>
            <a:graphicFrameLocks noGrp="1"/>
          </p:cNvGraphicFramePr>
          <p:nvPr>
            <p:ph idx="1"/>
            <p:extLst>
              <p:ext uri="{D42A27DB-BD31-4B8C-83A1-F6EECF244321}">
                <p14:modId xmlns:p14="http://schemas.microsoft.com/office/powerpoint/2010/main" val="2574797084"/>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259157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7" name="Rectangle 7">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38889" y="288043"/>
            <a:ext cx="7266222" cy="697190"/>
          </a:xfrm>
        </p:spPr>
        <p:txBody>
          <a:bodyPr anchor="b">
            <a:normAutofit/>
          </a:bodyPr>
          <a:lstStyle/>
          <a:p>
            <a:r>
              <a:rPr lang="en-US" sz="3500"/>
              <a:t>Accreditation Information</a:t>
            </a:r>
            <a:endParaRPr lang="en-US" sz="3500" dirty="0"/>
          </a:p>
        </p:txBody>
      </p:sp>
      <p:graphicFrame>
        <p:nvGraphicFramePr>
          <p:cNvPr id="14" name="Content Placeholder 2">
            <a:extLst>
              <a:ext uri="{FF2B5EF4-FFF2-40B4-BE49-F238E27FC236}">
                <a16:creationId xmlns:a16="http://schemas.microsoft.com/office/drawing/2014/main" id="{33729B71-4DD2-EA90-294F-DA8941B37A1E}"/>
              </a:ext>
            </a:extLst>
          </p:cNvPr>
          <p:cNvGraphicFramePr>
            <a:graphicFrameLocks noGrp="1"/>
          </p:cNvGraphicFramePr>
          <p:nvPr>
            <p:ph idx="1"/>
          </p:nvPr>
        </p:nvGraphicFramePr>
        <p:xfrm>
          <a:off x="457200" y="1273277"/>
          <a:ext cx="8382000" cy="45941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8" name="Rectangle 9">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9144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11">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28950" y="6400799"/>
            <a:ext cx="611504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277913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AFF8D2E5-2C4E-47B1-930B-6C82B7C313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30936" y="251312"/>
            <a:ext cx="7879842" cy="1010264"/>
          </a:xfrm>
        </p:spPr>
        <p:txBody>
          <a:bodyPr anchor="ctr">
            <a:normAutofit/>
          </a:bodyPr>
          <a:lstStyle/>
          <a:p>
            <a:r>
              <a:rPr lang="en-US" dirty="0"/>
              <a:t>Our Learning Spaces</a:t>
            </a:r>
          </a:p>
        </p:txBody>
      </p:sp>
      <p:sp>
        <p:nvSpPr>
          <p:cNvPr id="19" name="Rectangle 18">
            <a:extLst>
              <a:ext uri="{FF2B5EF4-FFF2-40B4-BE49-F238E27FC236}">
                <a16:creationId xmlns:a16="http://schemas.microsoft.com/office/drawing/2014/main" id="{801E4ADA-0EA9-4930-846E-3C11E8BED6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17618"/>
            <a:ext cx="96012" cy="63141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FB92FFCE-0C90-454E-AA25-D4EE9A6C3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0936" y="1380864"/>
            <a:ext cx="787984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4" name="Content Placeholder 3"/>
          <p:cNvPicPr>
            <a:picLocks noGrp="1"/>
          </p:cNvPicPr>
          <p:nvPr>
            <p:ph idx="1"/>
          </p:nvPr>
        </p:nvPicPr>
        <p:blipFill>
          <a:blip r:embed="rId3" cstate="print">
            <a:extLst>
              <a:ext uri="{28A0092B-C50C-407E-A947-70E740481C1C}">
                <a14:useLocalDpi xmlns:a14="http://schemas.microsoft.com/office/drawing/2010/main" val="0"/>
              </a:ext>
            </a:extLst>
          </a:blip>
          <a:stretch>
            <a:fillRect/>
          </a:stretch>
        </p:blipFill>
        <p:spPr>
          <a:xfrm>
            <a:off x="661199" y="1650222"/>
            <a:ext cx="1484640" cy="1484640"/>
          </a:xfrm>
          <a:prstGeom prst="rect">
            <a:avLst/>
          </a:prstGeom>
        </p:spPr>
      </p:pic>
      <p:pic>
        <p:nvPicPr>
          <p:cNvPr id="7" name="Picture 6"/>
          <p:cNvPicPr/>
          <p:nvPr/>
        </p:nvPicPr>
        <p:blipFill>
          <a:blip r:embed="rId4" cstate="print">
            <a:extLst>
              <a:ext uri="{28A0092B-C50C-407E-A947-70E740481C1C}">
                <a14:useLocalDpi xmlns:a14="http://schemas.microsoft.com/office/drawing/2010/main" val="0"/>
              </a:ext>
            </a:extLst>
          </a:blip>
          <a:stretch>
            <a:fillRect/>
          </a:stretch>
        </p:blipFill>
        <p:spPr>
          <a:xfrm>
            <a:off x="6580818" y="5021080"/>
            <a:ext cx="1728980" cy="1283527"/>
          </a:xfrm>
          <a:prstGeom prst="rect">
            <a:avLst/>
          </a:prstGeom>
        </p:spPr>
      </p:pic>
      <p:pic>
        <p:nvPicPr>
          <p:cNvPr id="8" name="Picture 7"/>
          <p:cNvPicPr/>
          <p:nvPr/>
        </p:nvPicPr>
        <p:blipFill>
          <a:blip r:embed="rId5" cstate="print">
            <a:extLst>
              <a:ext uri="{28A0092B-C50C-407E-A947-70E740481C1C}">
                <a14:useLocalDpi xmlns:a14="http://schemas.microsoft.com/office/drawing/2010/main" val="0"/>
              </a:ext>
            </a:extLst>
          </a:blip>
          <a:stretch>
            <a:fillRect/>
          </a:stretch>
        </p:blipFill>
        <p:spPr>
          <a:xfrm>
            <a:off x="1720259" y="3443174"/>
            <a:ext cx="1881791" cy="1300570"/>
          </a:xfrm>
          <a:prstGeom prst="rect">
            <a:avLst/>
          </a:prstGeom>
        </p:spPr>
      </p:pic>
      <p:pic>
        <p:nvPicPr>
          <p:cNvPr id="9" name="Picture 8"/>
          <p:cNvPicPr/>
          <p:nvPr/>
        </p:nvPicPr>
        <p:blipFill>
          <a:blip r:embed="rId6" cstate="print">
            <a:extLst>
              <a:ext uri="{28A0092B-C50C-407E-A947-70E740481C1C}">
                <a14:useLocalDpi xmlns:a14="http://schemas.microsoft.com/office/drawing/2010/main" val="0"/>
              </a:ext>
            </a:extLst>
          </a:blip>
          <a:stretch>
            <a:fillRect/>
          </a:stretch>
        </p:blipFill>
        <p:spPr>
          <a:xfrm>
            <a:off x="6629400" y="1650222"/>
            <a:ext cx="1728979" cy="1481317"/>
          </a:xfrm>
          <a:prstGeom prst="rect">
            <a:avLst/>
          </a:prstGeom>
        </p:spPr>
      </p:pic>
      <p:pic>
        <p:nvPicPr>
          <p:cNvPr id="10" name="Picture 9"/>
          <p:cNvPicPr/>
          <p:nvPr/>
        </p:nvPicPr>
        <p:blipFill>
          <a:blip r:embed="rId7" cstate="print">
            <a:extLst>
              <a:ext uri="{28A0092B-C50C-407E-A947-70E740481C1C}">
                <a14:useLocalDpi xmlns:a14="http://schemas.microsoft.com/office/drawing/2010/main" val="0"/>
              </a:ext>
            </a:extLst>
          </a:blip>
          <a:stretch>
            <a:fillRect/>
          </a:stretch>
        </p:blipFill>
        <p:spPr>
          <a:xfrm>
            <a:off x="630936" y="4981611"/>
            <a:ext cx="2157961" cy="1212716"/>
          </a:xfrm>
          <a:prstGeom prst="rect">
            <a:avLst/>
          </a:prstGeom>
        </p:spPr>
      </p:pic>
      <p:pic>
        <p:nvPicPr>
          <p:cNvPr id="11" name="Picture 10"/>
          <p:cNvPicPr/>
          <p:nvPr/>
        </p:nvPicPr>
        <p:blipFill>
          <a:blip r:embed="rId8">
            <a:extLst>
              <a:ext uri="{28A0092B-C50C-407E-A947-70E740481C1C}">
                <a14:useLocalDpi xmlns:a14="http://schemas.microsoft.com/office/drawing/2010/main" val="0"/>
              </a:ext>
            </a:extLst>
          </a:blip>
          <a:srcRect/>
          <a:stretch>
            <a:fillRect/>
          </a:stretch>
        </p:blipFill>
        <p:spPr bwMode="auto">
          <a:xfrm>
            <a:off x="4828808" y="5020076"/>
            <a:ext cx="1230082" cy="1161113"/>
          </a:xfrm>
          <a:prstGeom prst="rect">
            <a:avLst/>
          </a:prstGeom>
          <a:noFill/>
        </p:spPr>
      </p:pic>
      <p:pic>
        <p:nvPicPr>
          <p:cNvPr id="12" name="Picture 11"/>
          <p:cNvPicPr/>
          <p:nvPr/>
        </p:nvPicPr>
        <p:blipFill>
          <a:blip r:embed="rId9" cstate="print">
            <a:extLst>
              <a:ext uri="{28A0092B-C50C-407E-A947-70E740481C1C}">
                <a14:useLocalDpi xmlns:a14="http://schemas.microsoft.com/office/drawing/2010/main" val="0"/>
              </a:ext>
            </a:extLst>
          </a:blip>
          <a:stretch>
            <a:fillRect/>
          </a:stretch>
        </p:blipFill>
        <p:spPr>
          <a:xfrm>
            <a:off x="3056381" y="5005509"/>
            <a:ext cx="1250499" cy="1199328"/>
          </a:xfrm>
          <a:prstGeom prst="rect">
            <a:avLst/>
          </a:prstGeom>
        </p:spPr>
      </p:pic>
      <p:pic>
        <p:nvPicPr>
          <p:cNvPr id="13" name="Picture 12" descr="A kitchen with a television and a microwave&#10;&#10;Description automatically generated with medium confidence">
            <a:extLst>
              <a:ext uri="{FF2B5EF4-FFF2-40B4-BE49-F238E27FC236}">
                <a16:creationId xmlns:a16="http://schemas.microsoft.com/office/drawing/2014/main" id="{A8669941-B703-31A5-52DE-13DB90A1027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181600" y="3367965"/>
            <a:ext cx="1888919" cy="1416689"/>
          </a:xfrm>
          <a:prstGeom prst="rect">
            <a:avLst/>
          </a:prstGeom>
        </p:spPr>
      </p:pic>
      <p:pic>
        <p:nvPicPr>
          <p:cNvPr id="18" name="Picture 17" descr="A building with trees and grass">
            <a:extLst>
              <a:ext uri="{FF2B5EF4-FFF2-40B4-BE49-F238E27FC236}">
                <a16:creationId xmlns:a16="http://schemas.microsoft.com/office/drawing/2014/main" id="{9ECE18B8-FB1D-1022-2AE9-B56BD4185CC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279761" y="1676815"/>
            <a:ext cx="2054239" cy="1540680"/>
          </a:xfrm>
          <a:prstGeom prst="rect">
            <a:avLst/>
          </a:prstGeom>
        </p:spPr>
      </p:pic>
    </p:spTree>
    <p:extLst>
      <p:ext uri="{BB962C8B-B14F-4D97-AF65-F5344CB8AC3E}">
        <p14:creationId xmlns:p14="http://schemas.microsoft.com/office/powerpoint/2010/main" val="5964315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OTD Curriculum</a:t>
            </a:r>
          </a:p>
        </p:txBody>
      </p:sp>
      <p:graphicFrame>
        <p:nvGraphicFramePr>
          <p:cNvPr id="5" name="Content Placeholder 2">
            <a:extLst>
              <a:ext uri="{FF2B5EF4-FFF2-40B4-BE49-F238E27FC236}">
                <a16:creationId xmlns:a16="http://schemas.microsoft.com/office/drawing/2014/main" id="{EECF78C6-8D94-15EA-5522-1BAAA4DB0401}"/>
              </a:ext>
            </a:extLst>
          </p:cNvPr>
          <p:cNvGraphicFramePr>
            <a:graphicFrameLocks noGrp="1"/>
          </p:cNvGraphicFramePr>
          <p:nvPr>
            <p:ph idx="1"/>
            <p:extLst>
              <p:ext uri="{D42A27DB-BD31-4B8C-83A1-F6EECF244321}">
                <p14:modId xmlns:p14="http://schemas.microsoft.com/office/powerpoint/2010/main" val="1511302579"/>
              </p:ext>
            </p:extLst>
          </p:nvPr>
        </p:nvGraphicFramePr>
        <p:xfrm>
          <a:off x="457200" y="1489952"/>
          <a:ext cx="82296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2" y="1914808"/>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39858" y="1683756"/>
            <a:ext cx="2336449" cy="2396359"/>
          </a:xfrm>
        </p:spPr>
        <p:txBody>
          <a:bodyPr anchor="b">
            <a:normAutofit/>
          </a:bodyPr>
          <a:lstStyle/>
          <a:p>
            <a:pPr algn="r"/>
            <a:r>
              <a:rPr lang="en-US" sz="3500">
                <a:solidFill>
                  <a:srgbClr val="FFFFFF"/>
                </a:solidFill>
              </a:rPr>
              <a:t>Field Placements</a:t>
            </a:r>
          </a:p>
        </p:txBody>
      </p:sp>
      <p:graphicFrame>
        <p:nvGraphicFramePr>
          <p:cNvPr id="5" name="Content Placeholder 2">
            <a:extLst>
              <a:ext uri="{FF2B5EF4-FFF2-40B4-BE49-F238E27FC236}">
                <a16:creationId xmlns:a16="http://schemas.microsoft.com/office/drawing/2014/main" id="{AF0E6D4A-D9E8-2787-763A-95E113D83F1D}"/>
              </a:ext>
            </a:extLst>
          </p:cNvPr>
          <p:cNvGraphicFramePr>
            <a:graphicFrameLocks noGrp="1"/>
          </p:cNvGraphicFramePr>
          <p:nvPr>
            <p:ph idx="1"/>
            <p:extLst>
              <p:ext uri="{D42A27DB-BD31-4B8C-83A1-F6EECF244321}">
                <p14:modId xmlns:p14="http://schemas.microsoft.com/office/powerpoint/2010/main" val="1477482339"/>
              </p:ext>
            </p:extLst>
          </p:nvPr>
        </p:nvGraphicFramePr>
        <p:xfrm>
          <a:off x="3678789" y="750440"/>
          <a:ext cx="5000124" cy="5453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585439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2" y="1914808"/>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39858" y="1683756"/>
            <a:ext cx="2336449" cy="2396359"/>
          </a:xfrm>
        </p:spPr>
        <p:txBody>
          <a:bodyPr anchor="b">
            <a:normAutofit/>
          </a:bodyPr>
          <a:lstStyle/>
          <a:p>
            <a:pPr algn="r"/>
            <a:r>
              <a:rPr lang="en-US" sz="3500">
                <a:solidFill>
                  <a:srgbClr val="FFFFFF"/>
                </a:solidFill>
              </a:rPr>
              <a:t>Doctoral Capstone</a:t>
            </a:r>
          </a:p>
        </p:txBody>
      </p:sp>
      <p:graphicFrame>
        <p:nvGraphicFramePr>
          <p:cNvPr id="5" name="Content Placeholder 2">
            <a:extLst>
              <a:ext uri="{FF2B5EF4-FFF2-40B4-BE49-F238E27FC236}">
                <a16:creationId xmlns:a16="http://schemas.microsoft.com/office/drawing/2014/main" id="{914FB5A0-DED4-25EB-5D61-32FB731AAD7D}"/>
              </a:ext>
            </a:extLst>
          </p:cNvPr>
          <p:cNvGraphicFramePr>
            <a:graphicFrameLocks noGrp="1"/>
          </p:cNvGraphicFramePr>
          <p:nvPr>
            <p:ph idx="1"/>
            <p:extLst>
              <p:ext uri="{D42A27DB-BD31-4B8C-83A1-F6EECF244321}">
                <p14:modId xmlns:p14="http://schemas.microsoft.com/office/powerpoint/2010/main" val="3679006000"/>
              </p:ext>
            </p:extLst>
          </p:nvPr>
        </p:nvGraphicFramePr>
        <p:xfrm>
          <a:off x="3678789" y="750440"/>
          <a:ext cx="5000124" cy="5453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353595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8" name="Rectangle 31">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9" name="Arc 33">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6100024" y="863980"/>
            <a:ext cx="2987899" cy="2240924"/>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p:cNvSpPr>
            <a:spLocks noGrp="1"/>
          </p:cNvSpPr>
          <p:nvPr>
            <p:ph type="title"/>
          </p:nvPr>
        </p:nvSpPr>
        <p:spPr>
          <a:xfrm>
            <a:off x="2004647" y="479493"/>
            <a:ext cx="6510703" cy="1325563"/>
          </a:xfrm>
        </p:spPr>
        <p:txBody>
          <a:bodyPr>
            <a:normAutofit/>
          </a:bodyPr>
          <a:lstStyle/>
          <a:p>
            <a:pPr>
              <a:lnSpc>
                <a:spcPct val="90000"/>
              </a:lnSpc>
            </a:pPr>
            <a:r>
              <a:rPr lang="en-US" dirty="0"/>
              <a:t>The Capstone Experience</a:t>
            </a:r>
          </a:p>
        </p:txBody>
      </p:sp>
      <p:sp>
        <p:nvSpPr>
          <p:cNvPr id="50" name="Freeform: Shape 35">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004647"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0" name="Graphic 19" descr="Education">
            <a:extLst>
              <a:ext uri="{FF2B5EF4-FFF2-40B4-BE49-F238E27FC236}">
                <a16:creationId xmlns:a16="http://schemas.microsoft.com/office/drawing/2014/main" id="{548EC337-A8FB-2C51-5D0A-0F3764199BF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7386" y="1552610"/>
            <a:ext cx="3583036" cy="3583036"/>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3" name="Content Placeholder 2"/>
          <p:cNvSpPr>
            <a:spLocks noGrp="1"/>
          </p:cNvSpPr>
          <p:nvPr>
            <p:ph idx="1"/>
          </p:nvPr>
        </p:nvSpPr>
        <p:spPr>
          <a:xfrm>
            <a:off x="4421221" y="1984443"/>
            <a:ext cx="4094129" cy="4192520"/>
          </a:xfrm>
        </p:spPr>
        <p:txBody>
          <a:bodyPr>
            <a:normAutofit/>
          </a:bodyPr>
          <a:lstStyle/>
          <a:p>
            <a:pPr>
              <a:lnSpc>
                <a:spcPct val="90000"/>
              </a:lnSpc>
            </a:pPr>
            <a:r>
              <a:rPr lang="en-US" sz="3000" dirty="0"/>
              <a:t>Minimum of 14 weeks (560 </a:t>
            </a:r>
            <a:r>
              <a:rPr lang="en-US" sz="3000" dirty="0" err="1"/>
              <a:t>hrs</a:t>
            </a:r>
            <a:r>
              <a:rPr lang="en-US" sz="3000" dirty="0"/>
              <a:t>) </a:t>
            </a:r>
          </a:p>
          <a:p>
            <a:pPr marL="0" indent="0">
              <a:lnSpc>
                <a:spcPct val="90000"/>
              </a:lnSpc>
              <a:buNone/>
            </a:pPr>
            <a:endParaRPr lang="en-US" sz="3000" dirty="0"/>
          </a:p>
          <a:p>
            <a:pPr>
              <a:lnSpc>
                <a:spcPct val="90000"/>
              </a:lnSpc>
            </a:pPr>
            <a:r>
              <a:rPr lang="en-US" sz="3000" dirty="0"/>
              <a:t>Activities and work must be consistent with the individualized specific objectives and culminating capstone project. </a:t>
            </a:r>
          </a:p>
        </p:txBody>
      </p:sp>
    </p:spTree>
    <p:extLst>
      <p:ext uri="{BB962C8B-B14F-4D97-AF65-F5344CB8AC3E}">
        <p14:creationId xmlns:p14="http://schemas.microsoft.com/office/powerpoint/2010/main" val="20378714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AE2B703B-46F9-481A-A605-82E2A828C4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3D230C2-C14F-DDDF-9FC2-8779CD186DC7}"/>
              </a:ext>
            </a:extLst>
          </p:cNvPr>
          <p:cNvSpPr>
            <a:spLocks noGrp="1"/>
          </p:cNvSpPr>
          <p:nvPr>
            <p:ph type="title"/>
          </p:nvPr>
        </p:nvSpPr>
        <p:spPr>
          <a:xfrm>
            <a:off x="628650" y="459863"/>
            <a:ext cx="7886700" cy="1004594"/>
          </a:xfrm>
        </p:spPr>
        <p:txBody>
          <a:bodyPr>
            <a:normAutofit/>
          </a:bodyPr>
          <a:lstStyle/>
          <a:p>
            <a:r>
              <a:rPr lang="en-US" dirty="0">
                <a:solidFill>
                  <a:srgbClr val="FFFFFF"/>
                </a:solidFill>
              </a:rPr>
              <a:t>The Capstone Project</a:t>
            </a:r>
          </a:p>
        </p:txBody>
      </p:sp>
      <p:sp>
        <p:nvSpPr>
          <p:cNvPr id="22" name="Rectangle: Rounded Corners 21">
            <a:extLst>
              <a:ext uri="{FF2B5EF4-FFF2-40B4-BE49-F238E27FC236}">
                <a16:creationId xmlns:a16="http://schemas.microsoft.com/office/drawing/2014/main" id="{F13BE4D7-0C3D-4906-B230-A1C5B4665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4622" y="1587970"/>
            <a:ext cx="8274756" cy="4768380"/>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5" name="Content Placeholder 2">
            <a:extLst>
              <a:ext uri="{FF2B5EF4-FFF2-40B4-BE49-F238E27FC236}">
                <a16:creationId xmlns:a16="http://schemas.microsoft.com/office/drawing/2014/main" id="{31FAE52D-DE10-6D71-54E1-83C4D6D44E2E}"/>
              </a:ext>
            </a:extLst>
          </p:cNvPr>
          <p:cNvGraphicFramePr>
            <a:graphicFrameLocks noGrp="1"/>
          </p:cNvGraphicFramePr>
          <p:nvPr>
            <p:ph idx="1"/>
            <p:extLst>
              <p:ext uri="{D42A27DB-BD31-4B8C-83A1-F6EECF244321}">
                <p14:modId xmlns:p14="http://schemas.microsoft.com/office/powerpoint/2010/main" val="1238450844"/>
              </p:ext>
            </p:extLst>
          </p:nvPr>
        </p:nvGraphicFramePr>
        <p:xfrm>
          <a:off x="628650" y="1800911"/>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859931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alendar">
            <a:extLst>
              <a:ext uri="{FF2B5EF4-FFF2-40B4-BE49-F238E27FC236}">
                <a16:creationId xmlns:a16="http://schemas.microsoft.com/office/drawing/2014/main" id="{10310BF5-C0EF-F26C-B4BF-5DA7F26FE105}"/>
              </a:ext>
            </a:extLst>
          </p:cNvPr>
          <p:cNvPicPr>
            <a:picLocks noChangeAspect="1"/>
          </p:cNvPicPr>
          <p:nvPr/>
        </p:nvPicPr>
        <p:blipFill rotWithShape="1">
          <a:blip r:embed="rId3"/>
          <a:srcRect l="29746" r="25805" b="-1"/>
          <a:stretch/>
        </p:blipFill>
        <p:spPr>
          <a:xfrm>
            <a:off x="4577270" y="10"/>
            <a:ext cx="4566728" cy="6857990"/>
          </a:xfrm>
          <a:prstGeom prst="rect">
            <a:avLst/>
          </a:prstGeom>
        </p:spPr>
      </p:pic>
      <p:sp useBgFill="1">
        <p:nvSpPr>
          <p:cNvPr id="11" name="Rectangle 10">
            <a:extLst>
              <a:ext uri="{FF2B5EF4-FFF2-40B4-BE49-F238E27FC236}">
                <a16:creationId xmlns:a16="http://schemas.microsoft.com/office/drawing/2014/main" id="{59B296B9-C5A5-4E4F-9B60-C907B5F146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7268" cy="6858000"/>
          </a:xfrm>
          <a:prstGeom prst="rect">
            <a:avLst/>
          </a:prstGeom>
          <a:ln>
            <a:noFill/>
          </a:ln>
          <a:effectLst>
            <a:outerShdw blurRad="889000" dist="406400" dir="2154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D0300FD3-5AF1-6305-15FA-907807267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7268" cy="2285995"/>
          </a:xfrm>
          <a:prstGeom prst="rect">
            <a:avLst/>
          </a:prstGeom>
          <a:ln>
            <a:noFill/>
          </a:ln>
          <a:effectLst>
            <a:outerShdw blurRad="254000" dist="127000" dir="5460000" sx="92000" sy="92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71350" y="328512"/>
            <a:ext cx="3583791" cy="1628970"/>
          </a:xfrm>
        </p:spPr>
        <p:txBody>
          <a:bodyPr anchor="ctr">
            <a:normAutofit/>
          </a:bodyPr>
          <a:lstStyle/>
          <a:p>
            <a:r>
              <a:rPr lang="en-US" sz="3500" dirty="0"/>
              <a:t>Part-Time Students</a:t>
            </a:r>
          </a:p>
        </p:txBody>
      </p:sp>
      <p:sp>
        <p:nvSpPr>
          <p:cNvPr id="3" name="Content Placeholder 2"/>
          <p:cNvSpPr>
            <a:spLocks noGrp="1"/>
          </p:cNvSpPr>
          <p:nvPr>
            <p:ph idx="1"/>
          </p:nvPr>
        </p:nvSpPr>
        <p:spPr>
          <a:xfrm>
            <a:off x="458245" y="1793227"/>
            <a:ext cx="3810000" cy="4900517"/>
          </a:xfrm>
        </p:spPr>
        <p:txBody>
          <a:bodyPr anchor="ctr">
            <a:normAutofit/>
          </a:bodyPr>
          <a:lstStyle/>
          <a:p>
            <a:r>
              <a:rPr lang="en-US" sz="2400" dirty="0"/>
              <a:t>Same application process</a:t>
            </a:r>
          </a:p>
          <a:p>
            <a:r>
              <a:rPr lang="en-US" sz="2400" dirty="0"/>
              <a:t>Apply for part-time once admitted to the OT Program</a:t>
            </a:r>
          </a:p>
          <a:p>
            <a:r>
              <a:rPr lang="en-US" sz="2400" dirty="0"/>
              <a:t>Program length increases from 33 to 40 months</a:t>
            </a:r>
          </a:p>
          <a:p>
            <a:r>
              <a:rPr lang="en-US" sz="2400" dirty="0"/>
              <a:t>First year divided into 2 years</a:t>
            </a:r>
          </a:p>
          <a:p>
            <a:r>
              <a:rPr lang="en-US" sz="2400" dirty="0"/>
              <a:t>Final year (fieldwork and capstone) same as standard schedule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7025EFD5-738C-41B9-87FE-0C00E211BD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Desks in empty classroom">
            <a:extLst>
              <a:ext uri="{FF2B5EF4-FFF2-40B4-BE49-F238E27FC236}">
                <a16:creationId xmlns:a16="http://schemas.microsoft.com/office/drawing/2014/main" id="{CC24BC77-A0AD-F363-B5B5-B26E26DA3983}"/>
              </a:ext>
            </a:extLst>
          </p:cNvPr>
          <p:cNvPicPr>
            <a:picLocks noChangeAspect="1"/>
          </p:cNvPicPr>
          <p:nvPr/>
        </p:nvPicPr>
        <p:blipFill rotWithShape="1">
          <a:blip r:embed="rId3"/>
          <a:srcRect l="24145" r="20766" b="-3"/>
          <a:stretch/>
        </p:blipFill>
        <p:spPr>
          <a:xfrm>
            <a:off x="643713" y="1165109"/>
            <a:ext cx="3196002" cy="4351338"/>
          </a:xfrm>
          <a:custGeom>
            <a:avLst/>
            <a:gdLst/>
            <a:ahLst/>
            <a:cxnLst/>
            <a:rect l="l" t="t" r="r" b="b"/>
            <a:pathLst>
              <a:path w="4114800" h="5712488">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p:spPr>
      </p:pic>
      <p:sp>
        <p:nvSpPr>
          <p:cNvPr id="20" name="!!Arc">
            <a:extLst>
              <a:ext uri="{FF2B5EF4-FFF2-40B4-BE49-F238E27FC236}">
                <a16:creationId xmlns:a16="http://schemas.microsoft.com/office/drawing/2014/main" id="{835EF3DD-7D43-4A27-8967-A92FD8CC9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05148" y="407987"/>
            <a:ext cx="2240924"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p:cNvSpPr>
            <a:spLocks noGrp="1"/>
          </p:cNvSpPr>
          <p:nvPr>
            <p:ph type="title"/>
          </p:nvPr>
        </p:nvSpPr>
        <p:spPr>
          <a:xfrm>
            <a:off x="4370286" y="444272"/>
            <a:ext cx="4291113" cy="1325563"/>
          </a:xfrm>
        </p:spPr>
        <p:txBody>
          <a:bodyPr>
            <a:normAutofit/>
          </a:bodyPr>
          <a:lstStyle/>
          <a:p>
            <a:pPr>
              <a:lnSpc>
                <a:spcPct val="90000"/>
              </a:lnSpc>
            </a:pPr>
            <a:r>
              <a:rPr lang="en-US"/>
              <a:t>Post-Graduation Details</a:t>
            </a:r>
          </a:p>
        </p:txBody>
      </p:sp>
      <p:sp>
        <p:nvSpPr>
          <p:cNvPr id="3" name="Content Placeholder 2"/>
          <p:cNvSpPr>
            <a:spLocks noGrp="1"/>
          </p:cNvSpPr>
          <p:nvPr>
            <p:ph idx="1"/>
          </p:nvPr>
        </p:nvSpPr>
        <p:spPr>
          <a:xfrm>
            <a:off x="4370286" y="1904772"/>
            <a:ext cx="4291113" cy="4351338"/>
          </a:xfrm>
        </p:spPr>
        <p:txBody>
          <a:bodyPr>
            <a:normAutofit/>
          </a:bodyPr>
          <a:lstStyle/>
          <a:p>
            <a:pPr>
              <a:lnSpc>
                <a:spcPct val="90000"/>
              </a:lnSpc>
            </a:pPr>
            <a:r>
              <a:rPr lang="en-US" sz="2200" dirty="0"/>
              <a:t>Fieldwork and capstone must be completed within 24 months of completion of the academic coursework</a:t>
            </a:r>
          </a:p>
          <a:p>
            <a:pPr>
              <a:lnSpc>
                <a:spcPct val="90000"/>
              </a:lnSpc>
            </a:pPr>
            <a:r>
              <a:rPr lang="en-US" sz="2200" dirty="0"/>
              <a:t>National certification exam </a:t>
            </a:r>
            <a:r>
              <a:rPr lang="en-US" sz="2200" dirty="0">
                <a:solidFill>
                  <a:schemeClr val="bg2">
                    <a:lumMod val="75000"/>
                  </a:schemeClr>
                </a:solidFill>
                <a:hlinkClick r:id="rId4">
                  <a:extLst>
                    <a:ext uri="{A12FA001-AC4F-418D-AE19-62706E023703}">
                      <ahyp:hlinkClr xmlns:ahyp="http://schemas.microsoft.com/office/drawing/2018/hyperlinkcolor" val="tx"/>
                    </a:ext>
                  </a:extLst>
                </a:hlinkClick>
              </a:rPr>
              <a:t>www.nbcot.org</a:t>
            </a:r>
            <a:r>
              <a:rPr lang="en-US" sz="2200" dirty="0">
                <a:solidFill>
                  <a:schemeClr val="bg2">
                    <a:lumMod val="75000"/>
                  </a:schemeClr>
                </a:solidFill>
              </a:rPr>
              <a:t> </a:t>
            </a:r>
          </a:p>
          <a:p>
            <a:pPr>
              <a:lnSpc>
                <a:spcPct val="90000"/>
              </a:lnSpc>
            </a:pPr>
            <a:r>
              <a:rPr lang="en-US" sz="2200" dirty="0"/>
              <a:t>Ohio Licensure </a:t>
            </a:r>
            <a:r>
              <a:rPr lang="en-US" sz="2200" dirty="0">
                <a:solidFill>
                  <a:schemeClr val="bg2">
                    <a:lumMod val="75000"/>
                  </a:schemeClr>
                </a:solidFill>
                <a:hlinkClick r:id="rId5">
                  <a:extLst>
                    <a:ext uri="{A12FA001-AC4F-418D-AE19-62706E023703}">
                      <ahyp:hlinkClr xmlns:ahyp="http://schemas.microsoft.com/office/drawing/2018/hyperlinkcolor" val="tx"/>
                    </a:ext>
                  </a:extLst>
                </a:hlinkClick>
              </a:rPr>
              <a:t>http://otptat.ohio.gov</a:t>
            </a:r>
            <a:r>
              <a:rPr lang="en-US" sz="2200" dirty="0">
                <a:solidFill>
                  <a:schemeClr val="bg2">
                    <a:lumMod val="75000"/>
                  </a:schemeClr>
                </a:solidFill>
              </a:rPr>
              <a:t> </a:t>
            </a:r>
          </a:p>
          <a:p>
            <a:pPr>
              <a:lnSpc>
                <a:spcPct val="90000"/>
              </a:lnSpc>
            </a:pPr>
            <a:r>
              <a:rPr lang="en-US" sz="1800" dirty="0"/>
              <a:t>A felony conviction may affect a graduate's ability to sit for the exam or attain state licensure required to practice as an OT</a:t>
            </a:r>
          </a:p>
          <a:p>
            <a:pPr>
              <a:lnSpc>
                <a:spcPct val="90000"/>
              </a:lnSpc>
            </a:pPr>
            <a:r>
              <a:rPr lang="en-US" sz="1800" dirty="0"/>
              <a:t>Other legal issues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9">
            <a:extLst>
              <a:ext uri="{FF2B5EF4-FFF2-40B4-BE49-F238E27FC236}">
                <a16:creationId xmlns:a16="http://schemas.microsoft.com/office/drawing/2014/main" id="{257363FD-7E77-4145-9483-331A807A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7601"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628650" y="365125"/>
            <a:ext cx="7886700" cy="1325563"/>
          </a:xfrm>
        </p:spPr>
        <p:txBody>
          <a:bodyPr>
            <a:normAutofit/>
          </a:bodyPr>
          <a:lstStyle/>
          <a:p>
            <a:r>
              <a:rPr lang="en-US"/>
              <a:t>Contents</a:t>
            </a:r>
            <a:endParaRPr lang="en-US" dirty="0"/>
          </a:p>
        </p:txBody>
      </p:sp>
      <p:graphicFrame>
        <p:nvGraphicFramePr>
          <p:cNvPr id="5" name="Content Placeholder 2">
            <a:extLst>
              <a:ext uri="{FF2B5EF4-FFF2-40B4-BE49-F238E27FC236}">
                <a16:creationId xmlns:a16="http://schemas.microsoft.com/office/drawing/2014/main" id="{55A70107-74B5-CB72-C75A-D3E78EC7D8C7}"/>
              </a:ext>
            </a:extLst>
          </p:cNvPr>
          <p:cNvGraphicFramePr>
            <a:graphicFrameLocks noGrp="1"/>
          </p:cNvGraphicFramePr>
          <p:nvPr>
            <p:ph idx="1"/>
            <p:extLst>
              <p:ext uri="{D42A27DB-BD31-4B8C-83A1-F6EECF244321}">
                <p14:modId xmlns:p14="http://schemas.microsoft.com/office/powerpoint/2010/main" val="3603027559"/>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D7A453D2-15D8-4403-815F-291FA1634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8161EA6B-09CA-445B-AB0D-8DF76FA92D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solidFill>
            <a:schemeClr val="tx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913B067F-3154-4968-A886-DF93A787EC4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075420"/>
            <a:ext cx="9036544" cy="4093306"/>
            <a:chOff x="1" y="2075420"/>
            <a:chExt cx="12048729" cy="4093306"/>
          </a:xfrm>
        </p:grpSpPr>
        <p:sp>
          <p:nvSpPr>
            <p:cNvPr id="26" name="Oval 25">
              <a:extLst>
                <a:ext uri="{FF2B5EF4-FFF2-40B4-BE49-F238E27FC236}">
                  <a16:creationId xmlns:a16="http://schemas.microsoft.com/office/drawing/2014/main" id="{97583D6C-C05B-47AB-8540-B2700B82A4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6501AD91-D973-4968-95E4-4C26CFDF8F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C165989-F5FE-4BB6-9817-E7828CB1D6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6B0649CC-B912-4E82-BEA0-DA75ECB19A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6BA08C17-C9A5-4FA8-ABC4-44FB3B8696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70DEAC6C-553C-437E-BC17-D449523375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Rectangle 32">
            <a:extLst>
              <a:ext uri="{FF2B5EF4-FFF2-40B4-BE49-F238E27FC236}">
                <a16:creationId xmlns:a16="http://schemas.microsoft.com/office/drawing/2014/main" id="{B8114C98-A349-4111-A123-E8EAB86ABE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479052" y="1131512"/>
            <a:ext cx="2796461" cy="533439"/>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670FB431-AE18-414D-92F4-1D12D199115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444654" y="317578"/>
            <a:ext cx="411480" cy="549007"/>
            <a:chOff x="7029447" y="3514725"/>
            <a:chExt cx="1285875" cy="549007"/>
          </a:xfrm>
        </p:grpSpPr>
        <p:cxnSp>
          <p:nvCxnSpPr>
            <p:cNvPr id="36" name="Straight Connector 35">
              <a:extLst>
                <a:ext uri="{FF2B5EF4-FFF2-40B4-BE49-F238E27FC236}">
                  <a16:creationId xmlns:a16="http://schemas.microsoft.com/office/drawing/2014/main" id="{24467063-D74E-4D42-8790-B9F6D69584B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A1D19BAC-1681-47BC-AAF5-92FAFFF6F4C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94347C2B-E846-452C-97AA-7E254FC1CE8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10EA2B35-7959-4C2A-84AA-FF5D94FEDE9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41" name="Rectangle 40">
            <a:extLst>
              <a:ext uri="{FF2B5EF4-FFF2-40B4-BE49-F238E27FC236}">
                <a16:creationId xmlns:a16="http://schemas.microsoft.com/office/drawing/2014/main" id="{E2D3D3F2-ABBB-4453-B1C5-1BEBF7E4DD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6140785"/>
            <a:ext cx="4571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8214E4A5-A0D2-42C4-8D14-D2A7E495F0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45785" y="5940560"/>
            <a:ext cx="1285875" cy="549007"/>
            <a:chOff x="7029447" y="3514725"/>
            <a:chExt cx="1285875" cy="549007"/>
          </a:xfrm>
        </p:grpSpPr>
        <p:cxnSp>
          <p:nvCxnSpPr>
            <p:cNvPr id="44" name="Straight Connector 43">
              <a:extLst>
                <a:ext uri="{FF2B5EF4-FFF2-40B4-BE49-F238E27FC236}">
                  <a16:creationId xmlns:a16="http://schemas.microsoft.com/office/drawing/2014/main" id="{7494D7A0-6B21-41E8-A7D3-0033BBB7915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1E141D7D-32B0-448E-A666-EA8703AFCF2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8D87E268-6345-420F-8B97-B37ED04100E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35E1622E-7FA6-4760-A2BF-A8105EBF7BB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845EC01E-87FE-00D2-77D4-2C504B3341A4}"/>
              </a:ext>
            </a:extLst>
          </p:cNvPr>
          <p:cNvSpPr>
            <a:spLocks noGrp="1"/>
          </p:cNvSpPr>
          <p:nvPr>
            <p:ph type="ctrTitle"/>
          </p:nvPr>
        </p:nvSpPr>
        <p:spPr>
          <a:xfrm>
            <a:off x="473201" y="4018137"/>
            <a:ext cx="3803416" cy="2129586"/>
          </a:xfrm>
          <a:noFill/>
        </p:spPr>
        <p:txBody>
          <a:bodyPr vert="horz" lIns="91440" tIns="45720" rIns="91440" bIns="45720" rtlCol="0" anchor="t">
            <a:normAutofit/>
          </a:bodyPr>
          <a:lstStyle/>
          <a:p>
            <a:pPr algn="l">
              <a:lnSpc>
                <a:spcPct val="90000"/>
              </a:lnSpc>
            </a:pPr>
            <a:br>
              <a:rPr lang="en-US" sz="4200" kern="1200">
                <a:solidFill>
                  <a:schemeClr val="bg1"/>
                </a:solidFill>
                <a:latin typeface="+mj-lt"/>
                <a:ea typeface="+mj-ea"/>
                <a:cs typeface="+mj-cs"/>
              </a:rPr>
            </a:br>
            <a:endParaRPr lang="en-US" sz="4200" kern="1200">
              <a:solidFill>
                <a:schemeClr val="bg1"/>
              </a:solidFill>
              <a:latin typeface="+mj-lt"/>
              <a:ea typeface="+mj-ea"/>
              <a:cs typeface="+mj-cs"/>
            </a:endParaRPr>
          </a:p>
        </p:txBody>
      </p:sp>
      <p:pic>
        <p:nvPicPr>
          <p:cNvPr id="6" name="Picture 5">
            <a:extLst>
              <a:ext uri="{FF2B5EF4-FFF2-40B4-BE49-F238E27FC236}">
                <a16:creationId xmlns:a16="http://schemas.microsoft.com/office/drawing/2014/main" id="{3FB85847-519C-4FD5-EC5A-2F57DBFFE4A2}"/>
              </a:ext>
            </a:extLst>
          </p:cNvPr>
          <p:cNvPicPr>
            <a:picLocks noChangeAspect="1"/>
          </p:cNvPicPr>
          <p:nvPr/>
        </p:nvPicPr>
        <p:blipFill>
          <a:blip r:embed="rId3"/>
          <a:stretch>
            <a:fillRect/>
          </a:stretch>
        </p:blipFill>
        <p:spPr>
          <a:xfrm>
            <a:off x="589544" y="1141826"/>
            <a:ext cx="8132299" cy="1992414"/>
          </a:xfrm>
          <a:prstGeom prst="rect">
            <a:avLst/>
          </a:prstGeom>
        </p:spPr>
      </p:pic>
      <p:grpSp>
        <p:nvGrpSpPr>
          <p:cNvPr id="49" name="Group 48">
            <a:extLst>
              <a:ext uri="{FF2B5EF4-FFF2-40B4-BE49-F238E27FC236}">
                <a16:creationId xmlns:a16="http://schemas.microsoft.com/office/drawing/2014/main" id="{1F4E1649-4D1F-4A91-AF97-A254BFDD524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317544" y="830625"/>
            <a:ext cx="304800" cy="322326"/>
            <a:chOff x="215328" y="-46937"/>
            <a:chExt cx="304800" cy="2773841"/>
          </a:xfrm>
        </p:grpSpPr>
        <p:cxnSp>
          <p:nvCxnSpPr>
            <p:cNvPr id="50" name="Straight Connector 49">
              <a:extLst>
                <a:ext uri="{FF2B5EF4-FFF2-40B4-BE49-F238E27FC236}">
                  <a16:creationId xmlns:a16="http://schemas.microsoft.com/office/drawing/2014/main" id="{FE483602-62F9-474D-9C9B-5EE4CD7671C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3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DD7D1AC0-A6C7-40E3-9841-F34AC831A48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69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F951C4DD-7427-497D-9DE3-9D731D3F456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85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0EE18298-0BF5-4D7A-921A-2F4186E8D96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201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55" name="Oval 54">
            <a:extLst>
              <a:ext uri="{FF2B5EF4-FFF2-40B4-BE49-F238E27FC236}">
                <a16:creationId xmlns:a16="http://schemas.microsoft.com/office/drawing/2014/main" id="{773AEA78-C03B-40B7-9D11-DC022119D5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600000">
            <a:off x="7613133" y="4270841"/>
            <a:ext cx="1423414" cy="1897885"/>
          </a:xfrm>
          <a:prstGeom prst="ellipse">
            <a:avLst/>
          </a:prstGeom>
          <a:gradFill>
            <a:gsLst>
              <a:gs pos="0">
                <a:schemeClr val="tx2">
                  <a:lumMod val="75000"/>
                  <a:alpha val="10000"/>
                </a:schemeClr>
              </a:gs>
              <a:gs pos="100000">
                <a:schemeClr val="tx2">
                  <a:lumMod val="60000"/>
                  <a:lumOff val="4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E4308CAB-99AA-8BF9-A0EF-926E4159BEA4}"/>
              </a:ext>
            </a:extLst>
          </p:cNvPr>
          <p:cNvSpPr>
            <a:spLocks noGrp="1"/>
          </p:cNvSpPr>
          <p:nvPr>
            <p:ph type="subTitle" idx="1"/>
          </p:nvPr>
        </p:nvSpPr>
        <p:spPr>
          <a:xfrm>
            <a:off x="2304079" y="3904538"/>
            <a:ext cx="4741058" cy="768508"/>
          </a:xfrm>
          <a:noFill/>
        </p:spPr>
        <p:txBody>
          <a:bodyPr vert="horz" lIns="91440" tIns="45720" rIns="91440" bIns="45720" rtlCol="0" anchor="t">
            <a:normAutofit/>
          </a:bodyPr>
          <a:lstStyle/>
          <a:p>
            <a:pPr algn="l">
              <a:lnSpc>
                <a:spcPct val="90000"/>
              </a:lnSpc>
            </a:pPr>
            <a:r>
              <a:rPr lang="en-US" sz="3600" dirty="0">
                <a:solidFill>
                  <a:srgbClr val="006600"/>
                </a:solidFill>
              </a:rPr>
              <a:t>ADMISSION CRITERIA</a:t>
            </a:r>
          </a:p>
        </p:txBody>
      </p:sp>
    </p:spTree>
    <p:extLst>
      <p:ext uri="{BB962C8B-B14F-4D97-AF65-F5344CB8AC3E}">
        <p14:creationId xmlns:p14="http://schemas.microsoft.com/office/powerpoint/2010/main" val="12694156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2" y="1914808"/>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39858" y="1683756"/>
            <a:ext cx="2336449" cy="2396359"/>
          </a:xfrm>
        </p:spPr>
        <p:txBody>
          <a:bodyPr anchor="b">
            <a:normAutofit/>
          </a:bodyPr>
          <a:lstStyle/>
          <a:p>
            <a:pPr algn="r"/>
            <a:r>
              <a:rPr lang="en-US" sz="3500">
                <a:solidFill>
                  <a:srgbClr val="FFFFFF"/>
                </a:solidFill>
              </a:rPr>
              <a:t>Current Admission Criteria</a:t>
            </a:r>
          </a:p>
        </p:txBody>
      </p:sp>
      <p:graphicFrame>
        <p:nvGraphicFramePr>
          <p:cNvPr id="5" name="Content Placeholder 2">
            <a:extLst>
              <a:ext uri="{FF2B5EF4-FFF2-40B4-BE49-F238E27FC236}">
                <a16:creationId xmlns:a16="http://schemas.microsoft.com/office/drawing/2014/main" id="{73DE2A8E-62D3-2385-2567-CAE1213EBDC3}"/>
              </a:ext>
            </a:extLst>
          </p:cNvPr>
          <p:cNvGraphicFramePr>
            <a:graphicFrameLocks noGrp="1"/>
          </p:cNvGraphicFramePr>
          <p:nvPr>
            <p:ph idx="1"/>
            <p:extLst>
              <p:ext uri="{D42A27DB-BD31-4B8C-83A1-F6EECF244321}">
                <p14:modId xmlns:p14="http://schemas.microsoft.com/office/powerpoint/2010/main" val="1565057214"/>
              </p:ext>
            </p:extLst>
          </p:nvPr>
        </p:nvGraphicFramePr>
        <p:xfrm>
          <a:off x="3678789" y="750440"/>
          <a:ext cx="5000124" cy="5453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Not Required, but Recommended</a:t>
            </a:r>
          </a:p>
        </p:txBody>
      </p:sp>
      <p:graphicFrame>
        <p:nvGraphicFramePr>
          <p:cNvPr id="5" name="Content Placeholder 2">
            <a:extLst>
              <a:ext uri="{FF2B5EF4-FFF2-40B4-BE49-F238E27FC236}">
                <a16:creationId xmlns:a16="http://schemas.microsoft.com/office/drawing/2014/main" id="{796212FB-6342-8A1B-8898-093CADC1EC39}"/>
              </a:ext>
            </a:extLst>
          </p:cNvPr>
          <p:cNvGraphicFramePr>
            <a:graphicFrameLocks noGrp="1"/>
          </p:cNvGraphicFramePr>
          <p:nvPr>
            <p:ph idx="1"/>
            <p:extLst>
              <p:ext uri="{D42A27DB-BD31-4B8C-83A1-F6EECF244321}">
                <p14:modId xmlns:p14="http://schemas.microsoft.com/office/powerpoint/2010/main" val="3326853989"/>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8601" y="586855"/>
            <a:ext cx="2522466" cy="3387497"/>
          </a:xfrm>
        </p:spPr>
        <p:txBody>
          <a:bodyPr anchor="b">
            <a:normAutofit/>
          </a:bodyPr>
          <a:lstStyle/>
          <a:p>
            <a:pPr algn="r"/>
            <a:r>
              <a:rPr lang="en-US" sz="3200" dirty="0">
                <a:solidFill>
                  <a:srgbClr val="FFFFFF"/>
                </a:solidFill>
              </a:rPr>
              <a:t>Prerequisite Requirements</a:t>
            </a:r>
            <a:br>
              <a:rPr lang="en-US" sz="3200" dirty="0">
                <a:solidFill>
                  <a:srgbClr val="FFFFFF"/>
                </a:solidFill>
              </a:rPr>
            </a:br>
            <a:r>
              <a:rPr lang="en-US" sz="1200" dirty="0">
                <a:solidFill>
                  <a:srgbClr val="FFFFFF"/>
                </a:solidFill>
              </a:rPr>
              <a:t>(1 of 2)</a:t>
            </a:r>
            <a:endParaRPr lang="en-US" sz="3200" dirty="0">
              <a:solidFill>
                <a:srgbClr val="FFFFFF"/>
              </a:solidFill>
            </a:endParaRPr>
          </a:p>
        </p:txBody>
      </p:sp>
      <p:sp>
        <p:nvSpPr>
          <p:cNvPr id="3" name="Content Placeholder 2"/>
          <p:cNvSpPr>
            <a:spLocks noGrp="1"/>
          </p:cNvSpPr>
          <p:nvPr>
            <p:ph idx="1"/>
          </p:nvPr>
        </p:nvSpPr>
        <p:spPr>
          <a:xfrm>
            <a:off x="3582706" y="858428"/>
            <a:ext cx="5300036" cy="6231847"/>
          </a:xfrm>
        </p:spPr>
        <p:txBody>
          <a:bodyPr anchor="ctr">
            <a:normAutofit fontScale="92500" lnSpcReduction="20000"/>
          </a:bodyPr>
          <a:lstStyle/>
          <a:p>
            <a:r>
              <a:rPr lang="en-US" sz="1900" dirty="0"/>
              <a:t>FOUR prerequisite courses, including one required natural sciences, must be completed by the time the application is submitted </a:t>
            </a:r>
          </a:p>
          <a:p>
            <a:pPr marL="0" indent="0">
              <a:buNone/>
            </a:pPr>
            <a:endParaRPr lang="en-US" sz="1900" dirty="0"/>
          </a:p>
          <a:p>
            <a:r>
              <a:rPr lang="en-US" sz="1900" dirty="0"/>
              <a:t>The prerequisite GPA in these courses must be 3.0 or higher at time of application submission: </a:t>
            </a:r>
          </a:p>
          <a:p>
            <a:pPr lvl="1"/>
            <a:r>
              <a:rPr lang="en-US" sz="1900" dirty="0"/>
              <a:t>Natural Sciences:</a:t>
            </a:r>
          </a:p>
          <a:p>
            <a:pPr lvl="2"/>
            <a:r>
              <a:rPr lang="en-US" sz="1900" dirty="0"/>
              <a:t>Physiology with lab (OR Anatomy and Physiology I and II)</a:t>
            </a:r>
          </a:p>
          <a:p>
            <a:pPr lvl="2"/>
            <a:r>
              <a:rPr lang="en-US" sz="1900" dirty="0"/>
              <a:t>Human Anatomy with lab</a:t>
            </a:r>
          </a:p>
          <a:p>
            <a:pPr lvl="2"/>
            <a:r>
              <a:rPr lang="en-US" sz="1900" dirty="0"/>
              <a:t>Neurosciences with lab</a:t>
            </a:r>
          </a:p>
          <a:p>
            <a:pPr lvl="2"/>
            <a:r>
              <a:rPr lang="en-US" sz="1900" dirty="0"/>
              <a:t>Pathology</a:t>
            </a:r>
          </a:p>
          <a:p>
            <a:pPr lvl="1"/>
            <a:r>
              <a:rPr lang="en-US" sz="1900" dirty="0"/>
              <a:t>Social Sciences</a:t>
            </a:r>
          </a:p>
          <a:p>
            <a:pPr lvl="2"/>
            <a:r>
              <a:rPr lang="en-US" sz="1900" dirty="0"/>
              <a:t>Lifespan/Development</a:t>
            </a:r>
          </a:p>
          <a:p>
            <a:pPr lvl="2"/>
            <a:r>
              <a:rPr lang="en-US" sz="1900" dirty="0"/>
              <a:t>Abnormal Psychology</a:t>
            </a:r>
          </a:p>
          <a:p>
            <a:pPr lvl="2"/>
            <a:r>
              <a:rPr lang="en-US" sz="1900" dirty="0"/>
              <a:t>Social Science (research-based) Statistics</a:t>
            </a:r>
          </a:p>
          <a:p>
            <a:pPr lvl="2"/>
            <a:r>
              <a:rPr lang="en-US" sz="1900" dirty="0"/>
              <a:t> Medical Terminology</a:t>
            </a:r>
          </a:p>
          <a:p>
            <a:pPr marL="742950" lvl="2" indent="-342900">
              <a:buNone/>
            </a:pPr>
            <a:endParaRPr lang="en-US" sz="1900" dirty="0"/>
          </a:p>
          <a:p>
            <a:pPr marL="342900" lvl="1" indent="-342900">
              <a:buFont typeface="Arial" pitchFamily="34" charset="0"/>
              <a:buChar char="•"/>
            </a:pPr>
            <a:r>
              <a:rPr lang="en-US" sz="1900" dirty="0"/>
              <a:t>Refer to the CSU OTD Program website for course numbers/names recommended at CSU and a course equivalency chart for other Ohio schools. </a:t>
            </a:r>
          </a:p>
          <a:p>
            <a:pPr marL="0" lvl="1" indent="0">
              <a:buNone/>
            </a:pPr>
            <a:endParaRPr lang="en-US" sz="1900" dirty="0"/>
          </a:p>
          <a:p>
            <a:pPr marL="342900" lvl="1" indent="-342900">
              <a:buNone/>
            </a:pPr>
            <a:endParaRPr lang="en-US" sz="1700" dirty="0"/>
          </a:p>
          <a:p>
            <a:pPr marL="342900" lvl="1" indent="-342900">
              <a:buNone/>
            </a:pPr>
            <a:r>
              <a:rPr lang="en-US" sz="1700" dirty="0"/>
              <a:t>	</a:t>
            </a:r>
          </a:p>
          <a:p>
            <a:pPr marL="342900" lvl="1" indent="-342900">
              <a:buFont typeface="Arial" pitchFamily="34" charset="0"/>
              <a:buChar char="•"/>
            </a:pPr>
            <a:endParaRPr lang="en-US" sz="1700" dirty="0"/>
          </a:p>
          <a:p>
            <a:endParaRPr lang="en-US" sz="1700" dirty="0"/>
          </a:p>
          <a:p>
            <a:endParaRPr lang="en-US" sz="17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1" y="586855"/>
            <a:ext cx="2598666" cy="3387497"/>
          </a:xfrm>
        </p:spPr>
        <p:txBody>
          <a:bodyPr anchor="b">
            <a:normAutofit/>
          </a:bodyPr>
          <a:lstStyle/>
          <a:p>
            <a:pPr algn="r"/>
            <a:r>
              <a:rPr lang="en-US" sz="3200" dirty="0">
                <a:solidFill>
                  <a:srgbClr val="FFFFFF"/>
                </a:solidFill>
              </a:rPr>
              <a:t>Prerequisite Requirements</a:t>
            </a:r>
            <a:br>
              <a:rPr lang="en-US" sz="3200" dirty="0">
                <a:solidFill>
                  <a:srgbClr val="FFFFFF"/>
                </a:solidFill>
              </a:rPr>
            </a:br>
            <a:r>
              <a:rPr lang="en-US" sz="1200" dirty="0">
                <a:solidFill>
                  <a:srgbClr val="FFFFFF"/>
                </a:solidFill>
              </a:rPr>
              <a:t>(2 of 2)</a:t>
            </a:r>
          </a:p>
        </p:txBody>
      </p:sp>
      <p:sp>
        <p:nvSpPr>
          <p:cNvPr id="3" name="Content Placeholder 2"/>
          <p:cNvSpPr>
            <a:spLocks noGrp="1"/>
          </p:cNvSpPr>
          <p:nvPr>
            <p:ph idx="1"/>
          </p:nvPr>
        </p:nvSpPr>
        <p:spPr>
          <a:xfrm>
            <a:off x="3607694" y="649480"/>
            <a:ext cx="4916510" cy="5546047"/>
          </a:xfrm>
        </p:spPr>
        <p:txBody>
          <a:bodyPr anchor="ctr">
            <a:normAutofit/>
          </a:bodyPr>
          <a:lstStyle/>
          <a:p>
            <a:r>
              <a:rPr lang="en-US" sz="1700" dirty="0"/>
              <a:t>“C” grade or better in all prerequisite courses but overall prerequisite GPA must be 3.0 or higher</a:t>
            </a:r>
          </a:p>
          <a:p>
            <a:endParaRPr lang="en-US" sz="1700" dirty="0"/>
          </a:p>
          <a:p>
            <a:r>
              <a:rPr lang="en-US" sz="1700" dirty="0"/>
              <a:t>All 8 prerequisite courses must be completed BEFORE the fall start of the OTD Program</a:t>
            </a:r>
          </a:p>
          <a:p>
            <a:endParaRPr lang="en-US" sz="1700" dirty="0"/>
          </a:p>
          <a:p>
            <a:r>
              <a:rPr lang="en-US" sz="1700" dirty="0"/>
              <a:t>*Many of the OTD prerequisite courses are upper division</a:t>
            </a:r>
            <a:r>
              <a:rPr lang="en-US" sz="1700" baseline="0" dirty="0"/>
              <a:t> and have prerequisites.  </a:t>
            </a:r>
            <a:r>
              <a:rPr lang="en-US" sz="1700" dirty="0"/>
              <a:t>It is the applicant’s responsibility to be aware of and complete any additional required courses.</a:t>
            </a:r>
          </a:p>
          <a:p>
            <a:endParaRPr lang="en-US" sz="1700" dirty="0"/>
          </a:p>
          <a:p>
            <a:endParaRPr lang="en-US" sz="1700" dirty="0"/>
          </a:p>
          <a:p>
            <a:pPr lvl="1"/>
            <a:endParaRPr lang="en-US" sz="1700" dirty="0"/>
          </a:p>
          <a:p>
            <a:pPr lvl="1">
              <a:buNone/>
            </a:pPr>
            <a:endParaRPr lang="en-US" sz="17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573CA-B519-58CA-E2A3-387807528C1C}"/>
              </a:ext>
            </a:extLst>
          </p:cNvPr>
          <p:cNvSpPr>
            <a:spLocks noGrp="1"/>
          </p:cNvSpPr>
          <p:nvPr>
            <p:ph type="title"/>
          </p:nvPr>
        </p:nvSpPr>
        <p:spPr>
          <a:xfrm>
            <a:off x="457200" y="274638"/>
            <a:ext cx="8229600" cy="5364162"/>
          </a:xfrm>
        </p:spPr>
        <p:txBody>
          <a:bodyPr>
            <a:normAutofit/>
          </a:bodyPr>
          <a:lstStyle/>
          <a:p>
            <a:r>
              <a:rPr lang="en-US" dirty="0"/>
              <a:t>Prerequisite Course Equivalency Chart</a:t>
            </a:r>
            <a:br>
              <a:rPr lang="en-US" dirty="0">
                <a:solidFill>
                  <a:srgbClr val="FFFF00"/>
                </a:solidFill>
              </a:rPr>
            </a:br>
            <a:r>
              <a:rPr lang="en-US" sz="3600" dirty="0">
                <a:solidFill>
                  <a:srgbClr val="FFFF00"/>
                </a:solidFill>
                <a:hlinkClick r:id="rId3">
                  <a:extLst>
                    <a:ext uri="{A12FA001-AC4F-418D-AE19-62706E023703}">
                      <ahyp:hlinkClr xmlns:ahyp="http://schemas.microsoft.com/office/drawing/2018/hyperlinkcolor" val="tx"/>
                    </a:ext>
                  </a:extLst>
                </a:hlinkClick>
              </a:rPr>
              <a:t>https://health.csuohio.edu/occupational-therapy/admission-and-advising</a:t>
            </a:r>
            <a:br>
              <a:rPr lang="en-US" sz="3600" dirty="0">
                <a:solidFill>
                  <a:srgbClr val="FFFF00"/>
                </a:solidFill>
              </a:rPr>
            </a:br>
            <a:br>
              <a:rPr lang="en-US" sz="3600" dirty="0">
                <a:solidFill>
                  <a:srgbClr val="FFFF00"/>
                </a:solidFill>
              </a:rPr>
            </a:br>
            <a:r>
              <a:rPr lang="en-US" sz="3600" dirty="0">
                <a:solidFill>
                  <a:schemeClr val="tx1">
                    <a:lumMod val="95000"/>
                  </a:schemeClr>
                </a:solidFill>
              </a:rPr>
              <a:t>Scroll down to the section titled Prerequisite Course Requirements and download the Excel file</a:t>
            </a:r>
          </a:p>
        </p:txBody>
      </p:sp>
    </p:spTree>
    <p:extLst>
      <p:ext uri="{BB962C8B-B14F-4D97-AF65-F5344CB8AC3E}">
        <p14:creationId xmlns:p14="http://schemas.microsoft.com/office/powerpoint/2010/main" val="33295202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D7A453D2-15D8-4403-815F-291FA1634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8161EA6B-09CA-445B-AB0D-8DF76FA92D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solidFill>
            <a:schemeClr val="tx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913B067F-3154-4968-A886-DF93A787EC4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075420"/>
            <a:ext cx="9036544" cy="4093306"/>
            <a:chOff x="1" y="2075420"/>
            <a:chExt cx="12048729" cy="4093306"/>
          </a:xfrm>
        </p:grpSpPr>
        <p:sp>
          <p:nvSpPr>
            <p:cNvPr id="26" name="Oval 25">
              <a:extLst>
                <a:ext uri="{FF2B5EF4-FFF2-40B4-BE49-F238E27FC236}">
                  <a16:creationId xmlns:a16="http://schemas.microsoft.com/office/drawing/2014/main" id="{97583D6C-C05B-47AB-8540-B2700B82A4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6501AD91-D973-4968-95E4-4C26CFDF8F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C165989-F5FE-4BB6-9817-E7828CB1D6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6B0649CC-B912-4E82-BEA0-DA75ECB19A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6BA08C17-C9A5-4FA8-ABC4-44FB3B8696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70DEAC6C-553C-437E-BC17-D449523375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Rectangle 32">
            <a:extLst>
              <a:ext uri="{FF2B5EF4-FFF2-40B4-BE49-F238E27FC236}">
                <a16:creationId xmlns:a16="http://schemas.microsoft.com/office/drawing/2014/main" id="{B8114C98-A349-4111-A123-E8EAB86ABE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479052" y="1131512"/>
            <a:ext cx="2796461" cy="533439"/>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670FB431-AE18-414D-92F4-1D12D199115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444654" y="317578"/>
            <a:ext cx="411480" cy="549007"/>
            <a:chOff x="7029447" y="3514725"/>
            <a:chExt cx="1285875" cy="549007"/>
          </a:xfrm>
        </p:grpSpPr>
        <p:cxnSp>
          <p:nvCxnSpPr>
            <p:cNvPr id="36" name="Straight Connector 35">
              <a:extLst>
                <a:ext uri="{FF2B5EF4-FFF2-40B4-BE49-F238E27FC236}">
                  <a16:creationId xmlns:a16="http://schemas.microsoft.com/office/drawing/2014/main" id="{24467063-D74E-4D42-8790-B9F6D69584B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A1D19BAC-1681-47BC-AAF5-92FAFFF6F4C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94347C2B-E846-452C-97AA-7E254FC1CE8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10EA2B35-7959-4C2A-84AA-FF5D94FEDE9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41" name="Rectangle 40">
            <a:extLst>
              <a:ext uri="{FF2B5EF4-FFF2-40B4-BE49-F238E27FC236}">
                <a16:creationId xmlns:a16="http://schemas.microsoft.com/office/drawing/2014/main" id="{E2D3D3F2-ABBB-4453-B1C5-1BEBF7E4DD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6140785"/>
            <a:ext cx="4571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8214E4A5-A0D2-42C4-8D14-D2A7E495F0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45785" y="5940560"/>
            <a:ext cx="1285875" cy="549007"/>
            <a:chOff x="7029447" y="3514725"/>
            <a:chExt cx="1285875" cy="549007"/>
          </a:xfrm>
        </p:grpSpPr>
        <p:cxnSp>
          <p:nvCxnSpPr>
            <p:cNvPr id="44" name="Straight Connector 43">
              <a:extLst>
                <a:ext uri="{FF2B5EF4-FFF2-40B4-BE49-F238E27FC236}">
                  <a16:creationId xmlns:a16="http://schemas.microsoft.com/office/drawing/2014/main" id="{7494D7A0-6B21-41E8-A7D3-0033BBB7915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1E141D7D-32B0-448E-A666-EA8703AFCF2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8D87E268-6345-420F-8B97-B37ED04100E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35E1622E-7FA6-4760-A2BF-A8105EBF7BB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845EC01E-87FE-00D2-77D4-2C504B3341A4}"/>
              </a:ext>
            </a:extLst>
          </p:cNvPr>
          <p:cNvSpPr>
            <a:spLocks noGrp="1"/>
          </p:cNvSpPr>
          <p:nvPr>
            <p:ph type="ctrTitle"/>
          </p:nvPr>
        </p:nvSpPr>
        <p:spPr>
          <a:xfrm>
            <a:off x="473201" y="4018137"/>
            <a:ext cx="3803416" cy="2129586"/>
          </a:xfrm>
          <a:noFill/>
        </p:spPr>
        <p:txBody>
          <a:bodyPr vert="horz" lIns="91440" tIns="45720" rIns="91440" bIns="45720" rtlCol="0" anchor="t">
            <a:normAutofit/>
          </a:bodyPr>
          <a:lstStyle/>
          <a:p>
            <a:pPr algn="l">
              <a:lnSpc>
                <a:spcPct val="90000"/>
              </a:lnSpc>
            </a:pPr>
            <a:br>
              <a:rPr lang="en-US" sz="4200" kern="1200">
                <a:solidFill>
                  <a:schemeClr val="bg1"/>
                </a:solidFill>
                <a:latin typeface="+mj-lt"/>
                <a:ea typeface="+mj-ea"/>
                <a:cs typeface="+mj-cs"/>
              </a:rPr>
            </a:br>
            <a:endParaRPr lang="en-US" sz="4200" kern="1200">
              <a:solidFill>
                <a:schemeClr val="bg1"/>
              </a:solidFill>
              <a:latin typeface="+mj-lt"/>
              <a:ea typeface="+mj-ea"/>
              <a:cs typeface="+mj-cs"/>
            </a:endParaRPr>
          </a:p>
        </p:txBody>
      </p:sp>
      <p:pic>
        <p:nvPicPr>
          <p:cNvPr id="6" name="Picture 5">
            <a:extLst>
              <a:ext uri="{FF2B5EF4-FFF2-40B4-BE49-F238E27FC236}">
                <a16:creationId xmlns:a16="http://schemas.microsoft.com/office/drawing/2014/main" id="{3FB85847-519C-4FD5-EC5A-2F57DBFFE4A2}"/>
              </a:ext>
            </a:extLst>
          </p:cNvPr>
          <p:cNvPicPr>
            <a:picLocks noChangeAspect="1"/>
          </p:cNvPicPr>
          <p:nvPr/>
        </p:nvPicPr>
        <p:blipFill>
          <a:blip r:embed="rId3"/>
          <a:stretch>
            <a:fillRect/>
          </a:stretch>
        </p:blipFill>
        <p:spPr>
          <a:xfrm>
            <a:off x="589544" y="1141826"/>
            <a:ext cx="8132299" cy="1992414"/>
          </a:xfrm>
          <a:prstGeom prst="rect">
            <a:avLst/>
          </a:prstGeom>
        </p:spPr>
      </p:pic>
      <p:grpSp>
        <p:nvGrpSpPr>
          <p:cNvPr id="49" name="Group 48">
            <a:extLst>
              <a:ext uri="{FF2B5EF4-FFF2-40B4-BE49-F238E27FC236}">
                <a16:creationId xmlns:a16="http://schemas.microsoft.com/office/drawing/2014/main" id="{1F4E1649-4D1F-4A91-AF97-A254BFDD524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317544" y="830625"/>
            <a:ext cx="304800" cy="322326"/>
            <a:chOff x="215328" y="-46937"/>
            <a:chExt cx="304800" cy="2773841"/>
          </a:xfrm>
        </p:grpSpPr>
        <p:cxnSp>
          <p:nvCxnSpPr>
            <p:cNvPr id="50" name="Straight Connector 49">
              <a:extLst>
                <a:ext uri="{FF2B5EF4-FFF2-40B4-BE49-F238E27FC236}">
                  <a16:creationId xmlns:a16="http://schemas.microsoft.com/office/drawing/2014/main" id="{FE483602-62F9-474D-9C9B-5EE4CD7671C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3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DD7D1AC0-A6C7-40E3-9841-F34AC831A48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69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F951C4DD-7427-497D-9DE3-9D731D3F456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85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0EE18298-0BF5-4D7A-921A-2F4186E8D96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201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55" name="Oval 54">
            <a:extLst>
              <a:ext uri="{FF2B5EF4-FFF2-40B4-BE49-F238E27FC236}">
                <a16:creationId xmlns:a16="http://schemas.microsoft.com/office/drawing/2014/main" id="{773AEA78-C03B-40B7-9D11-DC022119D5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600000">
            <a:off x="7613133" y="4270841"/>
            <a:ext cx="1423414" cy="1897885"/>
          </a:xfrm>
          <a:prstGeom prst="ellipse">
            <a:avLst/>
          </a:prstGeom>
          <a:gradFill>
            <a:gsLst>
              <a:gs pos="0">
                <a:schemeClr val="tx2">
                  <a:lumMod val="75000"/>
                  <a:alpha val="10000"/>
                </a:schemeClr>
              </a:gs>
              <a:gs pos="100000">
                <a:schemeClr val="tx2">
                  <a:lumMod val="60000"/>
                  <a:lumOff val="4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E4308CAB-99AA-8BF9-A0EF-926E4159BEA4}"/>
              </a:ext>
            </a:extLst>
          </p:cNvPr>
          <p:cNvSpPr>
            <a:spLocks noGrp="1"/>
          </p:cNvSpPr>
          <p:nvPr>
            <p:ph type="subTitle" idx="1"/>
          </p:nvPr>
        </p:nvSpPr>
        <p:spPr>
          <a:xfrm>
            <a:off x="2392035" y="3940604"/>
            <a:ext cx="4741058" cy="878652"/>
          </a:xfrm>
          <a:noFill/>
        </p:spPr>
        <p:txBody>
          <a:bodyPr vert="horz" lIns="91440" tIns="45720" rIns="91440" bIns="45720" rtlCol="0" anchor="t">
            <a:normAutofit/>
          </a:bodyPr>
          <a:lstStyle/>
          <a:p>
            <a:pPr algn="l">
              <a:lnSpc>
                <a:spcPct val="90000"/>
              </a:lnSpc>
            </a:pPr>
            <a:r>
              <a:rPr lang="en-US" sz="3600" dirty="0">
                <a:solidFill>
                  <a:srgbClr val="006600"/>
                </a:solidFill>
              </a:rPr>
              <a:t>ADMISSION PROCESS</a:t>
            </a:r>
          </a:p>
        </p:txBody>
      </p:sp>
    </p:spTree>
    <p:extLst>
      <p:ext uri="{BB962C8B-B14F-4D97-AF65-F5344CB8AC3E}">
        <p14:creationId xmlns:p14="http://schemas.microsoft.com/office/powerpoint/2010/main" val="3061232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Admission Process</a:t>
            </a:r>
          </a:p>
        </p:txBody>
      </p:sp>
      <p:graphicFrame>
        <p:nvGraphicFramePr>
          <p:cNvPr id="5" name="Content Placeholder 2">
            <a:extLst>
              <a:ext uri="{FF2B5EF4-FFF2-40B4-BE49-F238E27FC236}">
                <a16:creationId xmlns:a16="http://schemas.microsoft.com/office/drawing/2014/main" id="{4864D008-EFC1-0A57-7763-F66E07C785A3}"/>
              </a:ext>
            </a:extLst>
          </p:cNvPr>
          <p:cNvGraphicFramePr>
            <a:graphicFrameLocks noGrp="1"/>
          </p:cNvGraphicFramePr>
          <p:nvPr>
            <p:ph idx="1"/>
            <p:extLst>
              <p:ext uri="{D42A27DB-BD31-4B8C-83A1-F6EECF244321}">
                <p14:modId xmlns:p14="http://schemas.microsoft.com/office/powerpoint/2010/main" val="3849808152"/>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661180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15125" y="1153572"/>
            <a:ext cx="2400300" cy="4461163"/>
          </a:xfrm>
        </p:spPr>
        <p:txBody>
          <a:bodyPr>
            <a:normAutofit/>
          </a:bodyPr>
          <a:lstStyle/>
          <a:p>
            <a:r>
              <a:rPr lang="en-US" sz="4100">
                <a:solidFill>
                  <a:srgbClr val="FFFFFF"/>
                </a:solidFill>
              </a:rPr>
              <a:t>Admission Process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p:cNvSpPr>
            <a:spLocks noGrp="1"/>
          </p:cNvSpPr>
          <p:nvPr>
            <p:ph idx="1"/>
          </p:nvPr>
        </p:nvSpPr>
        <p:spPr>
          <a:xfrm>
            <a:off x="3335481" y="953293"/>
            <a:ext cx="5293394" cy="5585619"/>
          </a:xfrm>
        </p:spPr>
        <p:txBody>
          <a:bodyPr anchor="ctr">
            <a:normAutofit lnSpcReduction="10000"/>
          </a:bodyPr>
          <a:lstStyle/>
          <a:p>
            <a:pPr marL="293688" marR="0" lvl="3" indent="0">
              <a:lnSpc>
                <a:spcPct val="107000"/>
              </a:lnSpc>
              <a:spcBef>
                <a:spcPts val="0"/>
              </a:spcBef>
              <a:spcAft>
                <a:spcPts val="800"/>
              </a:spcAft>
              <a:buNone/>
            </a:pPr>
            <a:r>
              <a:rPr lang="en-US" dirty="0">
                <a:solidFill>
                  <a:srgbClr val="FFFF00"/>
                </a:solidFill>
              </a:rPr>
              <a:t>OTCAS-Occupational Therapy Centralized Application System (OTCAS)</a:t>
            </a:r>
            <a:r>
              <a:rPr lang="en-US"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 </a:t>
            </a:r>
          </a:p>
          <a:p>
            <a:pPr marL="465138" marR="0" lvl="3" indent="-171450">
              <a:lnSpc>
                <a:spcPct val="107000"/>
              </a:lnSpc>
              <a:spcBef>
                <a:spcPts val="0"/>
              </a:spcBef>
              <a:spcAft>
                <a:spcPts val="800"/>
              </a:spcAft>
              <a:buFont typeface="Arial" panose="020B0604020202020204" pitchFamily="34" charset="0"/>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Available online at </a:t>
            </a:r>
            <a:r>
              <a:rPr lang="en-US" sz="1800" u="sng"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https://otcas.liaisoncas.com/applicant-ux/#/login</a:t>
            </a:r>
            <a:endParaRPr lang="en-US" sz="18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p>
            <a:pPr marL="522288" marR="0" lvl="3">
              <a:lnSpc>
                <a:spcPct val="107000"/>
              </a:lnSpc>
              <a:spcBef>
                <a:spcPts val="0"/>
              </a:spcBef>
              <a:spcAft>
                <a:spcPts val="800"/>
              </a:spcAft>
              <a:buFont typeface="Symbol" panose="05050102010706020507" pitchFamily="18" charset="2"/>
              <a:buChar char=""/>
              <a:tabLst>
                <a:tab pos="18288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Due date:  October 1</a:t>
            </a:r>
            <a:r>
              <a:rPr lang="en-US" sz="1800" kern="100" baseline="30000" dirty="0">
                <a:effectLst/>
                <a:latin typeface="Calibri" panose="020F0502020204030204" pitchFamily="34" charset="0"/>
                <a:ea typeface="Calibri" panose="020F0502020204030204" pitchFamily="34" charset="0"/>
                <a:cs typeface="Times New Roman" panose="02020603050405020304" pitchFamily="18" charset="0"/>
              </a:rPr>
              <a:t>st</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for fall admission of following year</a:t>
            </a:r>
          </a:p>
          <a:p>
            <a:pPr marL="571500" marR="0" lvl="3">
              <a:lnSpc>
                <a:spcPct val="107000"/>
              </a:lnSpc>
              <a:spcBef>
                <a:spcPts val="0"/>
              </a:spcBef>
              <a:spcAft>
                <a:spcPts val="800"/>
              </a:spcAft>
              <a:buFont typeface="Symbol" panose="05050102010706020507" pitchFamily="18" charset="2"/>
              <a:buChar char=""/>
              <a:tabLst>
                <a:tab pos="18288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Application fee $159 for one school;  $69 for each additional school</a:t>
            </a:r>
          </a:p>
          <a:p>
            <a:pPr marL="571500" marR="0" lvl="3">
              <a:lnSpc>
                <a:spcPct val="107000"/>
              </a:lnSpc>
              <a:spcBef>
                <a:spcPts val="0"/>
              </a:spcBef>
              <a:spcAft>
                <a:spcPts val="800"/>
              </a:spcAft>
              <a:buFont typeface="Symbol" panose="05050102010706020507" pitchFamily="18" charset="2"/>
              <a:buChar char=""/>
              <a:tabLst>
                <a:tab pos="1828800" algn="l"/>
              </a:tabLs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3" indent="0">
              <a:lnSpc>
                <a:spcPct val="107000"/>
              </a:lnSpc>
              <a:spcBef>
                <a:spcPts val="0"/>
              </a:spcBef>
              <a:spcAft>
                <a:spcPts val="800"/>
              </a:spcAft>
              <a:buNone/>
              <a:tabLst>
                <a:tab pos="1828800" algn="l"/>
              </a:tabLs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3" indent="0">
              <a:lnSpc>
                <a:spcPct val="107000"/>
              </a:lnSpc>
              <a:spcBef>
                <a:spcPts val="0"/>
              </a:spcBef>
              <a:spcAft>
                <a:spcPts val="800"/>
              </a:spcAft>
              <a:buNone/>
              <a:tabLst>
                <a:tab pos="1828800" algn="l"/>
              </a:tabLst>
            </a:pPr>
            <a:r>
              <a:rPr lang="en-US" kern="100" dirty="0">
                <a:solidFill>
                  <a:schemeClr val="accent6">
                    <a:lumMod val="60000"/>
                    <a:lumOff val="40000"/>
                  </a:schemeClr>
                </a:solidFill>
                <a:effectLst/>
                <a:ea typeface="Calibri" panose="020F0502020204030204" pitchFamily="34" charset="0"/>
                <a:cs typeface="Calibri" panose="020F0502020204030204" pitchFamily="34" charset="0"/>
              </a:rPr>
              <a:t>Office of Graduate Admissions, CSU</a:t>
            </a:r>
          </a:p>
          <a:p>
            <a:pPr marL="636588" marR="0" lvl="4">
              <a:lnSpc>
                <a:spcPct val="107000"/>
              </a:lnSpc>
              <a:spcBef>
                <a:spcPts val="0"/>
              </a:spcBef>
              <a:spcAft>
                <a:spcPts val="800"/>
              </a:spcAft>
              <a:buFont typeface="Arial" panose="020B0604020202020204" pitchFamily="34" charset="0"/>
              <a:buChar char="•"/>
              <a:tabLst>
                <a:tab pos="2286000" algn="l"/>
              </a:tabLst>
            </a:pPr>
            <a:r>
              <a:rPr lang="en-US" kern="100" dirty="0">
                <a:effectLst/>
                <a:latin typeface="Calibri" panose="020F0502020204030204" pitchFamily="34" charset="0"/>
                <a:ea typeface="Calibri" panose="020F0502020204030204" pitchFamily="34" charset="0"/>
                <a:cs typeface="Calibri" panose="020F0502020204030204" pitchFamily="34" charset="0"/>
              </a:rPr>
              <a:t>No fee required</a:t>
            </a:r>
          </a:p>
          <a:p>
            <a:pPr marL="636588" marR="0" lvl="4">
              <a:lnSpc>
                <a:spcPct val="107000"/>
              </a:lnSpc>
              <a:spcBef>
                <a:spcPts val="0"/>
              </a:spcBef>
              <a:spcAft>
                <a:spcPts val="800"/>
              </a:spcAft>
              <a:buFont typeface="Arial" panose="020B0604020202020204" pitchFamily="34" charset="0"/>
              <a:buChar char="•"/>
              <a:tabLst>
                <a:tab pos="2286000" algn="l"/>
              </a:tabLst>
            </a:pPr>
            <a:r>
              <a:rPr lang="en-US" kern="100" dirty="0">
                <a:effectLst/>
                <a:latin typeface="Calibri" panose="020F0502020204030204" pitchFamily="34" charset="0"/>
                <a:ea typeface="Calibri" panose="020F0502020204030204" pitchFamily="34" charset="0"/>
                <a:cs typeface="Calibri" panose="020F0502020204030204" pitchFamily="34" charset="0"/>
              </a:rPr>
              <a:t>Due date:  </a:t>
            </a:r>
            <a:r>
              <a:rPr lang="en-US" b="1" u="sng" kern="100" dirty="0">
                <a:effectLst/>
                <a:latin typeface="Calibri" panose="020F0502020204030204" pitchFamily="34" charset="0"/>
                <a:ea typeface="Calibri" panose="020F0502020204030204" pitchFamily="34" charset="0"/>
                <a:cs typeface="Calibri" panose="020F0502020204030204" pitchFamily="34" charset="0"/>
              </a:rPr>
              <a:t>after acceptance </a:t>
            </a:r>
            <a:r>
              <a:rPr lang="en-US" kern="100" dirty="0">
                <a:effectLst/>
                <a:latin typeface="Calibri" panose="020F0502020204030204" pitchFamily="34" charset="0"/>
                <a:ea typeface="Calibri" panose="020F0502020204030204" pitchFamily="34" charset="0"/>
                <a:cs typeface="Calibri" panose="020F0502020204030204" pitchFamily="34" charset="0"/>
              </a:rPr>
              <a:t>to OTD Program</a:t>
            </a:r>
          </a:p>
          <a:p>
            <a:pPr marL="0" marR="0" indent="0">
              <a:lnSpc>
                <a:spcPct val="107000"/>
              </a:lnSpc>
              <a:spcBef>
                <a:spcPts val="0"/>
              </a:spcBef>
              <a:spcAft>
                <a:spcPts val="800"/>
              </a:spcAft>
              <a:buNone/>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lvl="2" indent="0">
              <a:lnSpc>
                <a:spcPct val="90000"/>
              </a:lnSpc>
              <a:buNone/>
            </a:pPr>
            <a:endParaRPr lang="en-US" sz="2800" dirty="0"/>
          </a:p>
          <a:p>
            <a:pPr marL="0" lvl="2" indent="0">
              <a:lnSpc>
                <a:spcPct val="90000"/>
              </a:lnSpc>
              <a:buNone/>
            </a:pP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1AA35A2-AF9B-EB86-F83F-D68C9559F26B}"/>
              </a:ext>
            </a:extLst>
          </p:cNvPr>
          <p:cNvSpPr>
            <a:spLocks noGrp="1"/>
          </p:cNvSpPr>
          <p:nvPr>
            <p:ph type="title"/>
          </p:nvPr>
        </p:nvSpPr>
        <p:spPr>
          <a:xfrm>
            <a:off x="191506" y="691827"/>
            <a:ext cx="5846008" cy="771384"/>
          </a:xfrm>
        </p:spPr>
        <p:txBody>
          <a:bodyPr anchor="b">
            <a:normAutofit/>
          </a:bodyPr>
          <a:lstStyle/>
          <a:p>
            <a:pPr algn="l">
              <a:lnSpc>
                <a:spcPct val="90000"/>
              </a:lnSpc>
            </a:pPr>
            <a:r>
              <a:rPr lang="en-US" sz="2800" b="1" dirty="0">
                <a:solidFill>
                  <a:srgbClr val="002060"/>
                </a:solidFill>
              </a:rPr>
              <a:t>When Is My Application Complete?</a:t>
            </a:r>
          </a:p>
        </p:txBody>
      </p:sp>
      <p:sp>
        <p:nvSpPr>
          <p:cNvPr id="3" name="Content Placeholder 2">
            <a:extLst>
              <a:ext uri="{FF2B5EF4-FFF2-40B4-BE49-F238E27FC236}">
                <a16:creationId xmlns:a16="http://schemas.microsoft.com/office/drawing/2014/main" id="{4CA335A0-B858-1C79-C76B-C00584D1FF8A}"/>
              </a:ext>
            </a:extLst>
          </p:cNvPr>
          <p:cNvSpPr>
            <a:spLocks noGrp="1"/>
          </p:cNvSpPr>
          <p:nvPr>
            <p:ph idx="1"/>
          </p:nvPr>
        </p:nvSpPr>
        <p:spPr>
          <a:xfrm>
            <a:off x="342900" y="1741634"/>
            <a:ext cx="5219700" cy="4408210"/>
          </a:xfrm>
        </p:spPr>
        <p:txBody>
          <a:bodyPr anchor="t">
            <a:normAutofit lnSpcReduction="10000"/>
          </a:bodyPr>
          <a:lstStyle/>
          <a:p>
            <a:r>
              <a:rPr lang="en-US" sz="2000" dirty="0"/>
              <a:t>OTCAS application and fees submitted</a:t>
            </a:r>
          </a:p>
          <a:p>
            <a:pPr marL="0" indent="0">
              <a:buNone/>
            </a:pPr>
            <a:endParaRPr lang="en-US" sz="2000" dirty="0"/>
          </a:p>
          <a:p>
            <a:r>
              <a:rPr lang="en-US" sz="2000" dirty="0"/>
              <a:t>ALL college-level OFFICIAL transcripts sent to OTCAS</a:t>
            </a:r>
          </a:p>
          <a:p>
            <a:pPr marL="0" indent="0">
              <a:buNone/>
            </a:pPr>
            <a:endParaRPr lang="en-US" sz="2000" dirty="0"/>
          </a:p>
          <a:p>
            <a:r>
              <a:rPr lang="en-US" sz="2000" dirty="0"/>
              <a:t>Minimum of 4 prerequisites, including a minimum of 1 required Natural Science course (or equivalent) completed by application deadline.</a:t>
            </a:r>
            <a:endParaRPr lang="en-US" sz="2000" baseline="30000" dirty="0"/>
          </a:p>
          <a:p>
            <a:pPr marL="0" indent="0">
              <a:buNone/>
            </a:pPr>
            <a:endParaRPr lang="en-US" sz="2000" dirty="0"/>
          </a:p>
          <a:p>
            <a:r>
              <a:rPr lang="en-US" sz="2000" i="1" dirty="0"/>
              <a:t>Reasonable</a:t>
            </a:r>
            <a:r>
              <a:rPr lang="en-US" sz="2000" dirty="0"/>
              <a:t> plan to complete undergrad degree and ALL REMAINING prerequisite coursework documented on the application</a:t>
            </a:r>
          </a:p>
          <a:p>
            <a:endParaRPr lang="en-US" sz="1700" dirty="0"/>
          </a:p>
          <a:p>
            <a:endParaRPr lang="en-US" sz="1700" dirty="0"/>
          </a:p>
          <a:p>
            <a:endParaRPr lang="en-US" sz="1700" dirty="0"/>
          </a:p>
          <a:p>
            <a:endParaRPr lang="en-US" sz="1700" dirty="0"/>
          </a:p>
        </p:txBody>
      </p:sp>
      <p:sp>
        <p:nvSpPr>
          <p:cNvPr id="12" name="Rectangle 11">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2499" y="-5"/>
            <a:ext cx="306939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2499" y="-2"/>
            <a:ext cx="306939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2499" y="-22"/>
            <a:ext cx="3051501"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2499" y="-10"/>
            <a:ext cx="2708601"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Graphic 6" descr="Diploma Roll">
            <a:extLst>
              <a:ext uri="{FF2B5EF4-FFF2-40B4-BE49-F238E27FC236}">
                <a16:creationId xmlns:a16="http://schemas.microsoft.com/office/drawing/2014/main" id="{4E6E3524-7A18-2322-9056-C2DE3C191A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06975" y="1880998"/>
            <a:ext cx="3127897" cy="3127897"/>
          </a:xfrm>
          <a:prstGeom prst="rect">
            <a:avLst/>
          </a:prstGeom>
        </p:spPr>
      </p:pic>
    </p:spTree>
    <p:extLst>
      <p:ext uri="{BB962C8B-B14F-4D97-AF65-F5344CB8AC3E}">
        <p14:creationId xmlns:p14="http://schemas.microsoft.com/office/powerpoint/2010/main" val="41814138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D7A453D2-15D8-4403-815F-291FA1634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8161EA6B-09CA-445B-AB0D-8DF76FA92D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solidFill>
            <a:schemeClr val="tx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913B067F-3154-4968-A886-DF93A787EC4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075420"/>
            <a:ext cx="9036544" cy="4093306"/>
            <a:chOff x="1" y="2075420"/>
            <a:chExt cx="12048729" cy="4093306"/>
          </a:xfrm>
        </p:grpSpPr>
        <p:sp>
          <p:nvSpPr>
            <p:cNvPr id="26" name="Oval 25">
              <a:extLst>
                <a:ext uri="{FF2B5EF4-FFF2-40B4-BE49-F238E27FC236}">
                  <a16:creationId xmlns:a16="http://schemas.microsoft.com/office/drawing/2014/main" id="{97583D6C-C05B-47AB-8540-B2700B82A4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6501AD91-D973-4968-95E4-4C26CFDF8F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C165989-F5FE-4BB6-9817-E7828CB1D6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6B0649CC-B912-4E82-BEA0-DA75ECB19A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6BA08C17-C9A5-4FA8-ABC4-44FB3B8696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70DEAC6C-553C-437E-BC17-D449523375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Rectangle 32">
            <a:extLst>
              <a:ext uri="{FF2B5EF4-FFF2-40B4-BE49-F238E27FC236}">
                <a16:creationId xmlns:a16="http://schemas.microsoft.com/office/drawing/2014/main" id="{B8114C98-A349-4111-A123-E8EAB86ABE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479052" y="1131512"/>
            <a:ext cx="2796461" cy="533439"/>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670FB431-AE18-414D-92F4-1D12D199115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444654" y="317578"/>
            <a:ext cx="411480" cy="549007"/>
            <a:chOff x="7029447" y="3514725"/>
            <a:chExt cx="1285875" cy="549007"/>
          </a:xfrm>
        </p:grpSpPr>
        <p:cxnSp>
          <p:nvCxnSpPr>
            <p:cNvPr id="36" name="Straight Connector 35">
              <a:extLst>
                <a:ext uri="{FF2B5EF4-FFF2-40B4-BE49-F238E27FC236}">
                  <a16:creationId xmlns:a16="http://schemas.microsoft.com/office/drawing/2014/main" id="{24467063-D74E-4D42-8790-B9F6D69584B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A1D19BAC-1681-47BC-AAF5-92FAFFF6F4C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94347C2B-E846-452C-97AA-7E254FC1CE8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10EA2B35-7959-4C2A-84AA-FF5D94FEDE9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41" name="Rectangle 40">
            <a:extLst>
              <a:ext uri="{FF2B5EF4-FFF2-40B4-BE49-F238E27FC236}">
                <a16:creationId xmlns:a16="http://schemas.microsoft.com/office/drawing/2014/main" id="{E2D3D3F2-ABBB-4453-B1C5-1BEBF7E4DD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6140785"/>
            <a:ext cx="4571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8214E4A5-A0D2-42C4-8D14-D2A7E495F0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45785" y="5940560"/>
            <a:ext cx="1285875" cy="549007"/>
            <a:chOff x="7029447" y="3514725"/>
            <a:chExt cx="1285875" cy="549007"/>
          </a:xfrm>
        </p:grpSpPr>
        <p:cxnSp>
          <p:nvCxnSpPr>
            <p:cNvPr id="44" name="Straight Connector 43">
              <a:extLst>
                <a:ext uri="{FF2B5EF4-FFF2-40B4-BE49-F238E27FC236}">
                  <a16:creationId xmlns:a16="http://schemas.microsoft.com/office/drawing/2014/main" id="{7494D7A0-6B21-41E8-A7D3-0033BBB7915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1E141D7D-32B0-448E-A666-EA8703AFCF2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8D87E268-6345-420F-8B97-B37ED04100E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35E1622E-7FA6-4760-A2BF-A8105EBF7BB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845EC01E-87FE-00D2-77D4-2C504B3341A4}"/>
              </a:ext>
            </a:extLst>
          </p:cNvPr>
          <p:cNvSpPr>
            <a:spLocks noGrp="1"/>
          </p:cNvSpPr>
          <p:nvPr>
            <p:ph type="ctrTitle"/>
          </p:nvPr>
        </p:nvSpPr>
        <p:spPr>
          <a:xfrm>
            <a:off x="473201" y="4018137"/>
            <a:ext cx="3803416" cy="2129586"/>
          </a:xfrm>
          <a:noFill/>
        </p:spPr>
        <p:txBody>
          <a:bodyPr vert="horz" lIns="91440" tIns="45720" rIns="91440" bIns="45720" rtlCol="0" anchor="t">
            <a:normAutofit/>
          </a:bodyPr>
          <a:lstStyle/>
          <a:p>
            <a:pPr algn="l">
              <a:lnSpc>
                <a:spcPct val="90000"/>
              </a:lnSpc>
            </a:pPr>
            <a:br>
              <a:rPr lang="en-US" sz="4200" kern="1200">
                <a:solidFill>
                  <a:schemeClr val="bg1"/>
                </a:solidFill>
                <a:latin typeface="+mj-lt"/>
                <a:ea typeface="+mj-ea"/>
                <a:cs typeface="+mj-cs"/>
              </a:rPr>
            </a:br>
            <a:endParaRPr lang="en-US" sz="4200" kern="1200">
              <a:solidFill>
                <a:schemeClr val="bg1"/>
              </a:solidFill>
              <a:latin typeface="+mj-lt"/>
              <a:ea typeface="+mj-ea"/>
              <a:cs typeface="+mj-cs"/>
            </a:endParaRPr>
          </a:p>
        </p:txBody>
      </p:sp>
      <p:pic>
        <p:nvPicPr>
          <p:cNvPr id="6" name="Picture 5">
            <a:extLst>
              <a:ext uri="{FF2B5EF4-FFF2-40B4-BE49-F238E27FC236}">
                <a16:creationId xmlns:a16="http://schemas.microsoft.com/office/drawing/2014/main" id="{3FB85847-519C-4FD5-EC5A-2F57DBFFE4A2}"/>
              </a:ext>
            </a:extLst>
          </p:cNvPr>
          <p:cNvPicPr>
            <a:picLocks noChangeAspect="1"/>
          </p:cNvPicPr>
          <p:nvPr/>
        </p:nvPicPr>
        <p:blipFill>
          <a:blip r:embed="rId3"/>
          <a:stretch>
            <a:fillRect/>
          </a:stretch>
        </p:blipFill>
        <p:spPr>
          <a:xfrm>
            <a:off x="589544" y="1141826"/>
            <a:ext cx="8132299" cy="1992414"/>
          </a:xfrm>
          <a:prstGeom prst="rect">
            <a:avLst/>
          </a:prstGeom>
        </p:spPr>
      </p:pic>
      <p:grpSp>
        <p:nvGrpSpPr>
          <p:cNvPr id="49" name="Group 48">
            <a:extLst>
              <a:ext uri="{FF2B5EF4-FFF2-40B4-BE49-F238E27FC236}">
                <a16:creationId xmlns:a16="http://schemas.microsoft.com/office/drawing/2014/main" id="{1F4E1649-4D1F-4A91-AF97-A254BFDD524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317544" y="830625"/>
            <a:ext cx="304800" cy="322326"/>
            <a:chOff x="215328" y="-46937"/>
            <a:chExt cx="304800" cy="2773841"/>
          </a:xfrm>
        </p:grpSpPr>
        <p:cxnSp>
          <p:nvCxnSpPr>
            <p:cNvPr id="50" name="Straight Connector 49">
              <a:extLst>
                <a:ext uri="{FF2B5EF4-FFF2-40B4-BE49-F238E27FC236}">
                  <a16:creationId xmlns:a16="http://schemas.microsoft.com/office/drawing/2014/main" id="{FE483602-62F9-474D-9C9B-5EE4CD7671C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3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DD7D1AC0-A6C7-40E3-9841-F34AC831A48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69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F951C4DD-7427-497D-9DE3-9D731D3F456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85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0EE18298-0BF5-4D7A-921A-2F4186E8D96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201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55" name="Oval 54">
            <a:extLst>
              <a:ext uri="{FF2B5EF4-FFF2-40B4-BE49-F238E27FC236}">
                <a16:creationId xmlns:a16="http://schemas.microsoft.com/office/drawing/2014/main" id="{773AEA78-C03B-40B7-9D11-DC022119D5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600000">
            <a:off x="7613133" y="4270841"/>
            <a:ext cx="1423414" cy="1897885"/>
          </a:xfrm>
          <a:prstGeom prst="ellipse">
            <a:avLst/>
          </a:prstGeom>
          <a:gradFill>
            <a:gsLst>
              <a:gs pos="0">
                <a:schemeClr val="tx2">
                  <a:lumMod val="75000"/>
                  <a:alpha val="10000"/>
                </a:schemeClr>
              </a:gs>
              <a:gs pos="100000">
                <a:schemeClr val="tx2">
                  <a:lumMod val="60000"/>
                  <a:lumOff val="4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E4308CAB-99AA-8BF9-A0EF-926E4159BEA4}"/>
              </a:ext>
            </a:extLst>
          </p:cNvPr>
          <p:cNvSpPr>
            <a:spLocks noGrp="1"/>
          </p:cNvSpPr>
          <p:nvPr>
            <p:ph type="subTitle" idx="1"/>
          </p:nvPr>
        </p:nvSpPr>
        <p:spPr>
          <a:xfrm>
            <a:off x="1310390" y="3663615"/>
            <a:ext cx="6857997" cy="2536351"/>
          </a:xfrm>
          <a:noFill/>
        </p:spPr>
        <p:txBody>
          <a:bodyPr vert="horz" lIns="91440" tIns="45720" rIns="91440" bIns="45720" rtlCol="0" anchor="t">
            <a:normAutofit/>
          </a:bodyPr>
          <a:lstStyle/>
          <a:p>
            <a:pPr algn="l">
              <a:lnSpc>
                <a:spcPct val="90000"/>
              </a:lnSpc>
            </a:pPr>
            <a:r>
              <a:rPr lang="en-US" sz="3600" dirty="0">
                <a:solidFill>
                  <a:srgbClr val="006600"/>
                </a:solidFill>
              </a:rPr>
              <a:t>WHAT IS OCCUPATIONAL THERAPY?</a:t>
            </a:r>
          </a:p>
        </p:txBody>
      </p:sp>
    </p:spTree>
    <p:extLst>
      <p:ext uri="{BB962C8B-B14F-4D97-AF65-F5344CB8AC3E}">
        <p14:creationId xmlns:p14="http://schemas.microsoft.com/office/powerpoint/2010/main" val="10492264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478772" y="685800"/>
            <a:ext cx="4083287" cy="792870"/>
          </a:xfrm>
        </p:spPr>
        <p:txBody>
          <a:bodyPr anchor="t">
            <a:normAutofit/>
          </a:bodyPr>
          <a:lstStyle/>
          <a:p>
            <a:r>
              <a:rPr lang="en-US" sz="2800" b="1" dirty="0">
                <a:solidFill>
                  <a:srgbClr val="002060"/>
                </a:solidFill>
              </a:rPr>
              <a:t>Application Scoring</a:t>
            </a:r>
          </a:p>
        </p:txBody>
      </p:sp>
      <p:pic>
        <p:nvPicPr>
          <p:cNvPr id="5" name="Picture 4" descr="Pen placed on top of a signature line">
            <a:extLst>
              <a:ext uri="{FF2B5EF4-FFF2-40B4-BE49-F238E27FC236}">
                <a16:creationId xmlns:a16="http://schemas.microsoft.com/office/drawing/2014/main" id="{641A34CD-F3CC-04F1-26E4-36B34ADE4E2E}"/>
              </a:ext>
            </a:extLst>
          </p:cNvPr>
          <p:cNvPicPr>
            <a:picLocks noChangeAspect="1"/>
          </p:cNvPicPr>
          <p:nvPr/>
        </p:nvPicPr>
        <p:blipFill rotWithShape="1">
          <a:blip r:embed="rId3"/>
          <a:srcRect l="56146" r="6251" b="-1"/>
          <a:stretch/>
        </p:blipFill>
        <p:spPr>
          <a:xfrm>
            <a:off x="20" y="10"/>
            <a:ext cx="3863363" cy="6857990"/>
          </a:xfrm>
          <a:prstGeom prst="rect">
            <a:avLst/>
          </a:prstGeom>
        </p:spPr>
      </p:pic>
      <p:cxnSp>
        <p:nvCxnSpPr>
          <p:cNvPr id="9" name="Straight Connector 8">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478772" y="871146"/>
            <a:ext cx="552705"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962400" y="1828800"/>
            <a:ext cx="5181580" cy="4465983"/>
          </a:xfrm>
        </p:spPr>
        <p:txBody>
          <a:bodyPr>
            <a:noAutofit/>
          </a:bodyPr>
          <a:lstStyle/>
          <a:p>
            <a:pPr marL="0" indent="0">
              <a:buNone/>
            </a:pPr>
            <a:r>
              <a:rPr lang="en-US" sz="2400" dirty="0"/>
              <a:t>Application Scores are based on the following criteria:</a:t>
            </a:r>
          </a:p>
          <a:p>
            <a:r>
              <a:rPr lang="en-US" sz="2400" dirty="0"/>
              <a:t>Prerequisite coursework GPA</a:t>
            </a:r>
          </a:p>
          <a:p>
            <a:r>
              <a:rPr lang="en-US" sz="2400" dirty="0"/>
              <a:t>Overall GPA or GRE score </a:t>
            </a:r>
            <a:r>
              <a:rPr lang="en-US" sz="1800" dirty="0"/>
              <a:t>(*see note)</a:t>
            </a:r>
          </a:p>
          <a:p>
            <a:r>
              <a:rPr lang="en-US" sz="2400" dirty="0"/>
              <a:t>Application essay (school-specific)</a:t>
            </a:r>
          </a:p>
          <a:p>
            <a:r>
              <a:rPr lang="en-US" sz="2400" dirty="0"/>
              <a:t>Bonus points</a:t>
            </a:r>
          </a:p>
        </p:txBody>
      </p:sp>
    </p:spTree>
    <p:extLst>
      <p:ext uri="{BB962C8B-B14F-4D97-AF65-F5344CB8AC3E}">
        <p14:creationId xmlns:p14="http://schemas.microsoft.com/office/powerpoint/2010/main" val="2749912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Will I Be Notified of My Status?</a:t>
            </a:r>
          </a:p>
        </p:txBody>
      </p:sp>
      <p:graphicFrame>
        <p:nvGraphicFramePr>
          <p:cNvPr id="5" name="Content Placeholder 2">
            <a:extLst>
              <a:ext uri="{FF2B5EF4-FFF2-40B4-BE49-F238E27FC236}">
                <a16:creationId xmlns:a16="http://schemas.microsoft.com/office/drawing/2014/main" id="{DC515155-B891-E4B0-EAEF-7DB33D601C5A}"/>
              </a:ext>
            </a:extLst>
          </p:cNvPr>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2">
            <a:alpha val="35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5278130-DFE0-457B-8698-88DF69019D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 y="0"/>
            <a:ext cx="914171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Rectangle 10">
            <a:extLst>
              <a:ext uri="{FF2B5EF4-FFF2-40B4-BE49-F238E27FC236}">
                <a16:creationId xmlns:a16="http://schemas.microsoft.com/office/drawing/2014/main" id="{2F99531B-1681-4D6E-BECB-18325B33A6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 y="0"/>
            <a:ext cx="9141714"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 name="Rectangle 12">
            <a:extLst>
              <a:ext uri="{FF2B5EF4-FFF2-40B4-BE49-F238E27FC236}">
                <a16:creationId xmlns:a16="http://schemas.microsoft.com/office/drawing/2014/main" id="{20344094-430A-400B-804B-910E696A1A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8743" y="709375"/>
            <a:ext cx="8035257" cy="543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53C67DF-7782-4E57-AB9B-F1B4811AD8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84243" y="1789005"/>
            <a:ext cx="5413238" cy="3244751"/>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78725" y="675564"/>
            <a:ext cx="2707375" cy="5204085"/>
          </a:xfrm>
        </p:spPr>
        <p:txBody>
          <a:bodyPr>
            <a:normAutofit/>
          </a:bodyPr>
          <a:lstStyle/>
          <a:p>
            <a:r>
              <a:rPr lang="en-US" dirty="0"/>
              <a:t>Credit for Previous Work</a:t>
            </a:r>
          </a:p>
        </p:txBody>
      </p:sp>
      <p:cxnSp>
        <p:nvCxnSpPr>
          <p:cNvPr id="17" name="Straight Connector 16">
            <a:extLst>
              <a:ext uri="{FF2B5EF4-FFF2-40B4-BE49-F238E27FC236}">
                <a16:creationId xmlns:a16="http://schemas.microsoft.com/office/drawing/2014/main" id="{B03A5AE3-BD30-455C-842B-7626C8BEF09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524492"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DBECAA5-1F2D-470D-875C-8F2C2CA3E5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18001"/>
            <a:ext cx="9144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16353CC1-3D9B-C8EF-B71D-AA1B4FF8A915}"/>
              </a:ext>
            </a:extLst>
          </p:cNvPr>
          <p:cNvGraphicFramePr>
            <a:graphicFrameLocks noGrp="1"/>
          </p:cNvGraphicFramePr>
          <p:nvPr>
            <p:ph idx="1"/>
            <p:extLst>
              <p:ext uri="{D42A27DB-BD31-4B8C-83A1-F6EECF244321}">
                <p14:modId xmlns:p14="http://schemas.microsoft.com/office/powerpoint/2010/main" val="218970731"/>
              </p:ext>
            </p:extLst>
          </p:nvPr>
        </p:nvGraphicFramePr>
        <p:xfrm>
          <a:off x="3582547" y="819369"/>
          <a:ext cx="4941945" cy="52439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22957769"/>
      </p:ext>
    </p:extLst>
  </p:cSld>
  <p:clrMapOvr>
    <a:overrideClrMapping bg1="lt1" tx1="dk1" bg2="lt2" tx2="dk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D7A453D2-15D8-4403-815F-291FA1634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8161EA6B-09CA-445B-AB0D-8DF76FA92D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solidFill>
            <a:schemeClr val="tx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913B067F-3154-4968-A886-DF93A787EC4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075420"/>
            <a:ext cx="9036544" cy="4093306"/>
            <a:chOff x="1" y="2075420"/>
            <a:chExt cx="12048729" cy="4093306"/>
          </a:xfrm>
        </p:grpSpPr>
        <p:sp>
          <p:nvSpPr>
            <p:cNvPr id="26" name="Oval 25">
              <a:extLst>
                <a:ext uri="{FF2B5EF4-FFF2-40B4-BE49-F238E27FC236}">
                  <a16:creationId xmlns:a16="http://schemas.microsoft.com/office/drawing/2014/main" id="{97583D6C-C05B-47AB-8540-B2700B82A4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6501AD91-D973-4968-95E4-4C26CFDF8F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C165989-F5FE-4BB6-9817-E7828CB1D6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6B0649CC-B912-4E82-BEA0-DA75ECB19A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6BA08C17-C9A5-4FA8-ABC4-44FB3B8696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70DEAC6C-553C-437E-BC17-D449523375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Rectangle 32">
            <a:extLst>
              <a:ext uri="{FF2B5EF4-FFF2-40B4-BE49-F238E27FC236}">
                <a16:creationId xmlns:a16="http://schemas.microsoft.com/office/drawing/2014/main" id="{B8114C98-A349-4111-A123-E8EAB86ABE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479052" y="1131512"/>
            <a:ext cx="2796461" cy="533439"/>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670FB431-AE18-414D-92F4-1D12D199115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444654" y="317578"/>
            <a:ext cx="411480" cy="549007"/>
            <a:chOff x="7029447" y="3514725"/>
            <a:chExt cx="1285875" cy="549007"/>
          </a:xfrm>
        </p:grpSpPr>
        <p:cxnSp>
          <p:nvCxnSpPr>
            <p:cNvPr id="36" name="Straight Connector 35">
              <a:extLst>
                <a:ext uri="{FF2B5EF4-FFF2-40B4-BE49-F238E27FC236}">
                  <a16:creationId xmlns:a16="http://schemas.microsoft.com/office/drawing/2014/main" id="{24467063-D74E-4D42-8790-B9F6D69584B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A1D19BAC-1681-47BC-AAF5-92FAFFF6F4C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94347C2B-E846-452C-97AA-7E254FC1CE8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10EA2B35-7959-4C2A-84AA-FF5D94FEDE9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41" name="Rectangle 40">
            <a:extLst>
              <a:ext uri="{FF2B5EF4-FFF2-40B4-BE49-F238E27FC236}">
                <a16:creationId xmlns:a16="http://schemas.microsoft.com/office/drawing/2014/main" id="{E2D3D3F2-ABBB-4453-B1C5-1BEBF7E4DD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6140785"/>
            <a:ext cx="4571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8214E4A5-A0D2-42C4-8D14-D2A7E495F0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45785" y="5940560"/>
            <a:ext cx="1285875" cy="549007"/>
            <a:chOff x="7029447" y="3514725"/>
            <a:chExt cx="1285875" cy="549007"/>
          </a:xfrm>
        </p:grpSpPr>
        <p:cxnSp>
          <p:nvCxnSpPr>
            <p:cNvPr id="44" name="Straight Connector 43">
              <a:extLst>
                <a:ext uri="{FF2B5EF4-FFF2-40B4-BE49-F238E27FC236}">
                  <a16:creationId xmlns:a16="http://schemas.microsoft.com/office/drawing/2014/main" id="{7494D7A0-6B21-41E8-A7D3-0033BBB7915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1E141D7D-32B0-448E-A666-EA8703AFCF2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8D87E268-6345-420F-8B97-B37ED04100E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35E1622E-7FA6-4760-A2BF-A8105EBF7BB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845EC01E-87FE-00D2-77D4-2C504B3341A4}"/>
              </a:ext>
            </a:extLst>
          </p:cNvPr>
          <p:cNvSpPr>
            <a:spLocks noGrp="1"/>
          </p:cNvSpPr>
          <p:nvPr>
            <p:ph type="ctrTitle"/>
          </p:nvPr>
        </p:nvSpPr>
        <p:spPr>
          <a:xfrm>
            <a:off x="473201" y="4018137"/>
            <a:ext cx="3803416" cy="2129586"/>
          </a:xfrm>
          <a:noFill/>
        </p:spPr>
        <p:txBody>
          <a:bodyPr vert="horz" lIns="91440" tIns="45720" rIns="91440" bIns="45720" rtlCol="0" anchor="t">
            <a:normAutofit/>
          </a:bodyPr>
          <a:lstStyle/>
          <a:p>
            <a:pPr algn="l">
              <a:lnSpc>
                <a:spcPct val="90000"/>
              </a:lnSpc>
            </a:pPr>
            <a:br>
              <a:rPr lang="en-US" sz="4200" kern="1200">
                <a:solidFill>
                  <a:schemeClr val="bg1"/>
                </a:solidFill>
                <a:latin typeface="+mj-lt"/>
                <a:ea typeface="+mj-ea"/>
                <a:cs typeface="+mj-cs"/>
              </a:rPr>
            </a:br>
            <a:endParaRPr lang="en-US" sz="4200" kern="1200">
              <a:solidFill>
                <a:schemeClr val="bg1"/>
              </a:solidFill>
              <a:latin typeface="+mj-lt"/>
              <a:ea typeface="+mj-ea"/>
              <a:cs typeface="+mj-cs"/>
            </a:endParaRPr>
          </a:p>
        </p:txBody>
      </p:sp>
      <p:pic>
        <p:nvPicPr>
          <p:cNvPr id="6" name="Picture 5">
            <a:extLst>
              <a:ext uri="{FF2B5EF4-FFF2-40B4-BE49-F238E27FC236}">
                <a16:creationId xmlns:a16="http://schemas.microsoft.com/office/drawing/2014/main" id="{3FB85847-519C-4FD5-EC5A-2F57DBFFE4A2}"/>
              </a:ext>
            </a:extLst>
          </p:cNvPr>
          <p:cNvPicPr>
            <a:picLocks noChangeAspect="1"/>
          </p:cNvPicPr>
          <p:nvPr/>
        </p:nvPicPr>
        <p:blipFill>
          <a:blip r:embed="rId3"/>
          <a:stretch>
            <a:fillRect/>
          </a:stretch>
        </p:blipFill>
        <p:spPr>
          <a:xfrm>
            <a:off x="589544" y="1141826"/>
            <a:ext cx="8132299" cy="1992414"/>
          </a:xfrm>
          <a:prstGeom prst="rect">
            <a:avLst/>
          </a:prstGeom>
        </p:spPr>
      </p:pic>
      <p:grpSp>
        <p:nvGrpSpPr>
          <p:cNvPr id="49" name="Group 48">
            <a:extLst>
              <a:ext uri="{FF2B5EF4-FFF2-40B4-BE49-F238E27FC236}">
                <a16:creationId xmlns:a16="http://schemas.microsoft.com/office/drawing/2014/main" id="{1F4E1649-4D1F-4A91-AF97-A254BFDD524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317544" y="830625"/>
            <a:ext cx="304800" cy="322326"/>
            <a:chOff x="215328" y="-46937"/>
            <a:chExt cx="304800" cy="2773841"/>
          </a:xfrm>
        </p:grpSpPr>
        <p:cxnSp>
          <p:nvCxnSpPr>
            <p:cNvPr id="50" name="Straight Connector 49">
              <a:extLst>
                <a:ext uri="{FF2B5EF4-FFF2-40B4-BE49-F238E27FC236}">
                  <a16:creationId xmlns:a16="http://schemas.microsoft.com/office/drawing/2014/main" id="{FE483602-62F9-474D-9C9B-5EE4CD7671C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3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DD7D1AC0-A6C7-40E3-9841-F34AC831A48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69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F951C4DD-7427-497D-9DE3-9D731D3F456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85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0EE18298-0BF5-4D7A-921A-2F4186E8D96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201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55" name="Oval 54">
            <a:extLst>
              <a:ext uri="{FF2B5EF4-FFF2-40B4-BE49-F238E27FC236}">
                <a16:creationId xmlns:a16="http://schemas.microsoft.com/office/drawing/2014/main" id="{773AEA78-C03B-40B7-9D11-DC022119D5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600000">
            <a:off x="7613133" y="4270841"/>
            <a:ext cx="1423414" cy="1897885"/>
          </a:xfrm>
          <a:prstGeom prst="ellipse">
            <a:avLst/>
          </a:prstGeom>
          <a:gradFill>
            <a:gsLst>
              <a:gs pos="0">
                <a:schemeClr val="tx2">
                  <a:lumMod val="75000"/>
                  <a:alpha val="10000"/>
                </a:schemeClr>
              </a:gs>
              <a:gs pos="100000">
                <a:schemeClr val="tx2">
                  <a:lumMod val="60000"/>
                  <a:lumOff val="4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E4308CAB-99AA-8BF9-A0EF-926E4159BEA4}"/>
              </a:ext>
            </a:extLst>
          </p:cNvPr>
          <p:cNvSpPr>
            <a:spLocks noGrp="1"/>
          </p:cNvSpPr>
          <p:nvPr>
            <p:ph type="subTitle" idx="1"/>
          </p:nvPr>
        </p:nvSpPr>
        <p:spPr>
          <a:xfrm>
            <a:off x="3864754" y="3611391"/>
            <a:ext cx="4741058" cy="2536351"/>
          </a:xfrm>
          <a:noFill/>
        </p:spPr>
        <p:txBody>
          <a:bodyPr vert="horz" lIns="91440" tIns="45720" rIns="91440" bIns="45720" rtlCol="0" anchor="t">
            <a:normAutofit/>
          </a:bodyPr>
          <a:lstStyle/>
          <a:p>
            <a:pPr algn="l">
              <a:lnSpc>
                <a:spcPct val="90000"/>
              </a:lnSpc>
            </a:pPr>
            <a:r>
              <a:rPr lang="en-US" sz="3600" dirty="0">
                <a:solidFill>
                  <a:srgbClr val="006600"/>
                </a:solidFill>
              </a:rPr>
              <a:t>COST OF ATTENDANCE</a:t>
            </a:r>
          </a:p>
        </p:txBody>
      </p:sp>
    </p:spTree>
    <p:extLst>
      <p:ext uri="{BB962C8B-B14F-4D97-AF65-F5344CB8AC3E}">
        <p14:creationId xmlns:p14="http://schemas.microsoft.com/office/powerpoint/2010/main" val="101509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Cost of the OT Program</a:t>
            </a:r>
          </a:p>
        </p:txBody>
      </p:sp>
      <p:graphicFrame>
        <p:nvGraphicFramePr>
          <p:cNvPr id="5" name="Content Placeholder 2">
            <a:extLst>
              <a:ext uri="{FF2B5EF4-FFF2-40B4-BE49-F238E27FC236}">
                <a16:creationId xmlns:a16="http://schemas.microsoft.com/office/drawing/2014/main" id="{CD9D06FA-5C69-8FB8-E7CD-6F808DE66E51}"/>
              </a:ext>
            </a:extLst>
          </p:cNvPr>
          <p:cNvGraphicFramePr>
            <a:graphicFrameLocks noGrp="1"/>
          </p:cNvGraphicFramePr>
          <p:nvPr>
            <p:ph idx="1"/>
            <p:extLst>
              <p:ext uri="{D42A27DB-BD31-4B8C-83A1-F6EECF244321}">
                <p14:modId xmlns:p14="http://schemas.microsoft.com/office/powerpoint/2010/main" val="3656492795"/>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745552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D7A453D2-15D8-4403-815F-291FA1634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8161EA6B-09CA-445B-AB0D-8DF76FA92D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solidFill>
            <a:schemeClr val="tx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913B067F-3154-4968-A886-DF93A787EC4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075420"/>
            <a:ext cx="9036544" cy="4093306"/>
            <a:chOff x="1" y="2075420"/>
            <a:chExt cx="12048729" cy="4093306"/>
          </a:xfrm>
        </p:grpSpPr>
        <p:sp>
          <p:nvSpPr>
            <p:cNvPr id="26" name="Oval 25">
              <a:extLst>
                <a:ext uri="{FF2B5EF4-FFF2-40B4-BE49-F238E27FC236}">
                  <a16:creationId xmlns:a16="http://schemas.microsoft.com/office/drawing/2014/main" id="{97583D6C-C05B-47AB-8540-B2700B82A4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6501AD91-D973-4968-95E4-4C26CFDF8F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C165989-F5FE-4BB6-9817-E7828CB1D6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6B0649CC-B912-4E82-BEA0-DA75ECB19A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6BA08C17-C9A5-4FA8-ABC4-44FB3B8696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70DEAC6C-553C-437E-BC17-D449523375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Rectangle 32">
            <a:extLst>
              <a:ext uri="{FF2B5EF4-FFF2-40B4-BE49-F238E27FC236}">
                <a16:creationId xmlns:a16="http://schemas.microsoft.com/office/drawing/2014/main" id="{B8114C98-A349-4111-A123-E8EAB86ABE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479052" y="1131512"/>
            <a:ext cx="2796461" cy="533439"/>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670FB431-AE18-414D-92F4-1D12D199115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444654" y="317578"/>
            <a:ext cx="411480" cy="549007"/>
            <a:chOff x="7029447" y="3514725"/>
            <a:chExt cx="1285875" cy="549007"/>
          </a:xfrm>
        </p:grpSpPr>
        <p:cxnSp>
          <p:nvCxnSpPr>
            <p:cNvPr id="36" name="Straight Connector 35">
              <a:extLst>
                <a:ext uri="{FF2B5EF4-FFF2-40B4-BE49-F238E27FC236}">
                  <a16:creationId xmlns:a16="http://schemas.microsoft.com/office/drawing/2014/main" id="{24467063-D74E-4D42-8790-B9F6D69584B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A1D19BAC-1681-47BC-AAF5-92FAFFF6F4C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94347C2B-E846-452C-97AA-7E254FC1CE8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10EA2B35-7959-4C2A-84AA-FF5D94FEDE9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41" name="Rectangle 40">
            <a:extLst>
              <a:ext uri="{FF2B5EF4-FFF2-40B4-BE49-F238E27FC236}">
                <a16:creationId xmlns:a16="http://schemas.microsoft.com/office/drawing/2014/main" id="{E2D3D3F2-ABBB-4453-B1C5-1BEBF7E4DD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6140785"/>
            <a:ext cx="4571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8214E4A5-A0D2-42C4-8D14-D2A7E495F0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45785" y="5940560"/>
            <a:ext cx="1285875" cy="549007"/>
            <a:chOff x="7029447" y="3514725"/>
            <a:chExt cx="1285875" cy="549007"/>
          </a:xfrm>
        </p:grpSpPr>
        <p:cxnSp>
          <p:nvCxnSpPr>
            <p:cNvPr id="44" name="Straight Connector 43">
              <a:extLst>
                <a:ext uri="{FF2B5EF4-FFF2-40B4-BE49-F238E27FC236}">
                  <a16:creationId xmlns:a16="http://schemas.microsoft.com/office/drawing/2014/main" id="{7494D7A0-6B21-41E8-A7D3-0033BBB7915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1E141D7D-32B0-448E-A666-EA8703AFCF2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8D87E268-6345-420F-8B97-B37ED04100E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35E1622E-7FA6-4760-A2BF-A8105EBF7BB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845EC01E-87FE-00D2-77D4-2C504B3341A4}"/>
              </a:ext>
            </a:extLst>
          </p:cNvPr>
          <p:cNvSpPr>
            <a:spLocks noGrp="1"/>
          </p:cNvSpPr>
          <p:nvPr>
            <p:ph type="ctrTitle"/>
          </p:nvPr>
        </p:nvSpPr>
        <p:spPr>
          <a:xfrm>
            <a:off x="473201" y="4018137"/>
            <a:ext cx="3803416" cy="2129586"/>
          </a:xfrm>
          <a:noFill/>
        </p:spPr>
        <p:txBody>
          <a:bodyPr vert="horz" lIns="91440" tIns="45720" rIns="91440" bIns="45720" rtlCol="0" anchor="t">
            <a:normAutofit/>
          </a:bodyPr>
          <a:lstStyle/>
          <a:p>
            <a:pPr algn="l">
              <a:lnSpc>
                <a:spcPct val="90000"/>
              </a:lnSpc>
            </a:pPr>
            <a:br>
              <a:rPr lang="en-US" sz="4200" kern="1200">
                <a:solidFill>
                  <a:schemeClr val="bg1"/>
                </a:solidFill>
                <a:latin typeface="+mj-lt"/>
                <a:ea typeface="+mj-ea"/>
                <a:cs typeface="+mj-cs"/>
              </a:rPr>
            </a:br>
            <a:endParaRPr lang="en-US" sz="4200" kern="1200">
              <a:solidFill>
                <a:schemeClr val="bg1"/>
              </a:solidFill>
              <a:latin typeface="+mj-lt"/>
              <a:ea typeface="+mj-ea"/>
              <a:cs typeface="+mj-cs"/>
            </a:endParaRPr>
          </a:p>
        </p:txBody>
      </p:sp>
      <p:pic>
        <p:nvPicPr>
          <p:cNvPr id="6" name="Picture 5">
            <a:extLst>
              <a:ext uri="{FF2B5EF4-FFF2-40B4-BE49-F238E27FC236}">
                <a16:creationId xmlns:a16="http://schemas.microsoft.com/office/drawing/2014/main" id="{3FB85847-519C-4FD5-EC5A-2F57DBFFE4A2}"/>
              </a:ext>
            </a:extLst>
          </p:cNvPr>
          <p:cNvPicPr>
            <a:picLocks noChangeAspect="1"/>
          </p:cNvPicPr>
          <p:nvPr/>
        </p:nvPicPr>
        <p:blipFill>
          <a:blip r:embed="rId3"/>
          <a:stretch>
            <a:fillRect/>
          </a:stretch>
        </p:blipFill>
        <p:spPr>
          <a:xfrm>
            <a:off x="589544" y="1141826"/>
            <a:ext cx="8132299" cy="1992414"/>
          </a:xfrm>
          <a:prstGeom prst="rect">
            <a:avLst/>
          </a:prstGeom>
        </p:spPr>
      </p:pic>
      <p:grpSp>
        <p:nvGrpSpPr>
          <p:cNvPr id="49" name="Group 48">
            <a:extLst>
              <a:ext uri="{FF2B5EF4-FFF2-40B4-BE49-F238E27FC236}">
                <a16:creationId xmlns:a16="http://schemas.microsoft.com/office/drawing/2014/main" id="{1F4E1649-4D1F-4A91-AF97-A254BFDD524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317544" y="830625"/>
            <a:ext cx="304800" cy="322326"/>
            <a:chOff x="215328" y="-46937"/>
            <a:chExt cx="304800" cy="2773841"/>
          </a:xfrm>
        </p:grpSpPr>
        <p:cxnSp>
          <p:nvCxnSpPr>
            <p:cNvPr id="50" name="Straight Connector 49">
              <a:extLst>
                <a:ext uri="{FF2B5EF4-FFF2-40B4-BE49-F238E27FC236}">
                  <a16:creationId xmlns:a16="http://schemas.microsoft.com/office/drawing/2014/main" id="{FE483602-62F9-474D-9C9B-5EE4CD7671C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3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DD7D1AC0-A6C7-40E3-9841-F34AC831A48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69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F951C4DD-7427-497D-9DE3-9D731D3F456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85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0EE18298-0BF5-4D7A-921A-2F4186E8D96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201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55" name="Oval 54">
            <a:extLst>
              <a:ext uri="{FF2B5EF4-FFF2-40B4-BE49-F238E27FC236}">
                <a16:creationId xmlns:a16="http://schemas.microsoft.com/office/drawing/2014/main" id="{773AEA78-C03B-40B7-9D11-DC022119D5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600000">
            <a:off x="7613133" y="4270841"/>
            <a:ext cx="1423414" cy="1897885"/>
          </a:xfrm>
          <a:prstGeom prst="ellipse">
            <a:avLst/>
          </a:prstGeom>
          <a:gradFill>
            <a:gsLst>
              <a:gs pos="0">
                <a:schemeClr val="tx2">
                  <a:lumMod val="75000"/>
                  <a:alpha val="10000"/>
                </a:schemeClr>
              </a:gs>
              <a:gs pos="100000">
                <a:schemeClr val="tx2">
                  <a:lumMod val="60000"/>
                  <a:lumOff val="4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E4308CAB-99AA-8BF9-A0EF-926E4159BEA4}"/>
              </a:ext>
            </a:extLst>
          </p:cNvPr>
          <p:cNvSpPr>
            <a:spLocks noGrp="1"/>
          </p:cNvSpPr>
          <p:nvPr>
            <p:ph type="subTitle" idx="1"/>
          </p:nvPr>
        </p:nvSpPr>
        <p:spPr>
          <a:xfrm>
            <a:off x="3622635" y="3900798"/>
            <a:ext cx="2409759" cy="878652"/>
          </a:xfrm>
          <a:noFill/>
        </p:spPr>
        <p:txBody>
          <a:bodyPr vert="horz" lIns="91440" tIns="45720" rIns="91440" bIns="45720" rtlCol="0" anchor="t">
            <a:normAutofit/>
          </a:bodyPr>
          <a:lstStyle/>
          <a:p>
            <a:pPr algn="l">
              <a:lnSpc>
                <a:spcPct val="90000"/>
              </a:lnSpc>
            </a:pPr>
            <a:r>
              <a:rPr lang="en-US" sz="3600" dirty="0">
                <a:solidFill>
                  <a:srgbClr val="006600"/>
                </a:solidFill>
              </a:rPr>
              <a:t>ADVISING</a:t>
            </a:r>
          </a:p>
        </p:txBody>
      </p:sp>
    </p:spTree>
    <p:extLst>
      <p:ext uri="{BB962C8B-B14F-4D97-AF65-F5344CB8AC3E}">
        <p14:creationId xmlns:p14="http://schemas.microsoft.com/office/powerpoint/2010/main" val="21464520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1296" y="457200"/>
            <a:ext cx="3985902" cy="994172"/>
          </a:xfrm>
        </p:spPr>
        <p:txBody>
          <a:bodyPr>
            <a:normAutofit/>
          </a:bodyPr>
          <a:lstStyle/>
          <a:p>
            <a:r>
              <a:rPr lang="en-US" dirty="0">
                <a:solidFill>
                  <a:srgbClr val="002060"/>
                </a:solidFill>
              </a:rPr>
              <a:t>OTD Advising</a:t>
            </a:r>
          </a:p>
        </p:txBody>
      </p:sp>
      <p:sp>
        <p:nvSpPr>
          <p:cNvPr id="3" name="Content Placeholder 2"/>
          <p:cNvSpPr>
            <a:spLocks noGrp="1"/>
          </p:cNvSpPr>
          <p:nvPr>
            <p:ph idx="1"/>
          </p:nvPr>
        </p:nvSpPr>
        <p:spPr>
          <a:xfrm>
            <a:off x="221316" y="1451372"/>
            <a:ext cx="4583439" cy="4949428"/>
          </a:xfrm>
        </p:spPr>
        <p:txBody>
          <a:bodyPr anchor="t">
            <a:noAutofit/>
          </a:bodyPr>
          <a:lstStyle/>
          <a:p>
            <a:pPr>
              <a:buNone/>
            </a:pPr>
            <a:r>
              <a:rPr lang="en-US" sz="2000" dirty="0"/>
              <a:t>Our advisor can help you with:</a:t>
            </a:r>
          </a:p>
          <a:p>
            <a:r>
              <a:rPr lang="en-US" sz="2000" dirty="0"/>
              <a:t>Transcript review</a:t>
            </a:r>
          </a:p>
          <a:p>
            <a:r>
              <a:rPr lang="en-US" sz="2000" dirty="0"/>
              <a:t>Prerequisite course approval</a:t>
            </a:r>
          </a:p>
          <a:p>
            <a:r>
              <a:rPr lang="en-US" sz="2000" dirty="0"/>
              <a:t>Answering your questions related to admissions or the program itself</a:t>
            </a:r>
          </a:p>
          <a:p>
            <a:r>
              <a:rPr lang="en-US" sz="2000" dirty="0"/>
              <a:t>Planning prerequisite coursework</a:t>
            </a:r>
          </a:p>
          <a:p>
            <a:endParaRPr lang="en-US" sz="2000" dirty="0"/>
          </a:p>
          <a:p>
            <a:pPr>
              <a:buNone/>
            </a:pPr>
            <a:r>
              <a:rPr lang="en-US" sz="2000" dirty="0"/>
              <a:t>To schedule an appointment, please use our online scheduler, accessible with the big blue button on this page: </a:t>
            </a:r>
          </a:p>
          <a:p>
            <a:pPr>
              <a:buNone/>
            </a:pPr>
            <a:r>
              <a:rPr lang="en-US" sz="2000" dirty="0">
                <a:solidFill>
                  <a:srgbClr val="FFFF00"/>
                </a:solidFill>
                <a:hlinkClick r:id="rId3">
                  <a:extLst>
                    <a:ext uri="{A12FA001-AC4F-418D-AE19-62706E023703}">
                      <ahyp:hlinkClr xmlns:ahyp="http://schemas.microsoft.com/office/drawing/2018/hyperlinkcolor" val="tx"/>
                    </a:ext>
                  </a:extLst>
                </a:hlinkClick>
              </a:rPr>
              <a:t>https://www.csuohio.edu/sciences/occupational-therapy/admission-and-advising</a:t>
            </a:r>
            <a:endParaRPr lang="en-US" sz="2000" dirty="0">
              <a:solidFill>
                <a:srgbClr val="FFFF00"/>
              </a:solidFill>
            </a:endParaRPr>
          </a:p>
        </p:txBody>
      </p:sp>
      <p:sp>
        <p:nvSpPr>
          <p:cNvPr id="31" name="Freeform: Shape 30">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419600" y="0"/>
            <a:ext cx="4724400" cy="4919011"/>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33" name="Freeform: Shape 32">
            <a:extLst>
              <a:ext uri="{FF2B5EF4-FFF2-40B4-BE49-F238E27FC236}">
                <a16:creationId xmlns:a16="http://schemas.microsoft.com/office/drawing/2014/main" id="{52AC6D7F-F068-4E11-BB06-F601D89BB9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60561" y="1505"/>
            <a:ext cx="4583439" cy="4762908"/>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pic>
        <p:nvPicPr>
          <p:cNvPr id="28" name="Graphic 27" descr="Schedule Event Action">
            <a:extLst>
              <a:ext uri="{FF2B5EF4-FFF2-40B4-BE49-F238E27FC236}">
                <a16:creationId xmlns:a16="http://schemas.microsoft.com/office/drawing/2014/main" id="{1FC8924A-CC97-54E0-757A-7D4233C6E7C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562767" y="485518"/>
            <a:ext cx="3197870" cy="3197870"/>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1153572"/>
            <a:ext cx="2763025" cy="4461163"/>
          </a:xfrm>
        </p:spPr>
        <p:txBody>
          <a:bodyPr>
            <a:normAutofit/>
          </a:bodyPr>
          <a:lstStyle/>
          <a:p>
            <a:pPr>
              <a:lnSpc>
                <a:spcPct val="90000"/>
              </a:lnSpc>
            </a:pPr>
            <a:r>
              <a:rPr lang="en-US" sz="3600" dirty="0">
                <a:solidFill>
                  <a:srgbClr val="FFFFFF"/>
                </a:solidFill>
              </a:rPr>
              <a:t>Bachelor of Science in </a:t>
            </a:r>
            <a:br>
              <a:rPr lang="en-US" sz="3600" dirty="0">
                <a:solidFill>
                  <a:srgbClr val="FFFFFF"/>
                </a:solidFill>
              </a:rPr>
            </a:br>
            <a:r>
              <a:rPr lang="en-US" sz="3600" dirty="0">
                <a:solidFill>
                  <a:srgbClr val="FFFFFF"/>
                </a:solidFill>
              </a:rPr>
              <a:t>Health Sciences Degree</a:t>
            </a:r>
            <a:br>
              <a:rPr lang="en-US" sz="3600" dirty="0">
                <a:solidFill>
                  <a:srgbClr val="FFFFFF"/>
                </a:solidFill>
              </a:rPr>
            </a:br>
            <a:r>
              <a:rPr lang="en-US" sz="3600" dirty="0">
                <a:solidFill>
                  <a:srgbClr val="FFFFFF"/>
                </a:solidFill>
              </a:rPr>
              <a:t>(BSHS)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p:cNvSpPr>
            <a:spLocks noGrp="1"/>
          </p:cNvSpPr>
          <p:nvPr>
            <p:ph idx="1"/>
          </p:nvPr>
        </p:nvSpPr>
        <p:spPr>
          <a:xfrm>
            <a:off x="3125454" y="591344"/>
            <a:ext cx="5789946" cy="5585619"/>
          </a:xfrm>
        </p:spPr>
        <p:txBody>
          <a:bodyPr anchor="ctr">
            <a:normAutofit/>
          </a:bodyPr>
          <a:lstStyle/>
          <a:p>
            <a:r>
              <a:rPr lang="en-US" sz="2400" dirty="0"/>
              <a:t>Pre-OT Track</a:t>
            </a:r>
          </a:p>
          <a:p>
            <a:pPr marL="0" indent="0">
              <a:buNone/>
            </a:pPr>
            <a:endParaRPr lang="en-US" sz="2400" dirty="0"/>
          </a:p>
          <a:p>
            <a:r>
              <a:rPr lang="en-US" sz="2400" dirty="0"/>
              <a:t>Up to 15 students each year </a:t>
            </a:r>
          </a:p>
          <a:p>
            <a:pPr marL="0" indent="0">
              <a:buNone/>
            </a:pPr>
            <a:endParaRPr lang="en-US" sz="2400" dirty="0"/>
          </a:p>
          <a:p>
            <a:r>
              <a:rPr lang="en-US" sz="2400" dirty="0"/>
              <a:t>College of Health Student Services Center   </a:t>
            </a:r>
            <a:r>
              <a:rPr lang="en-US" sz="2400" u="sng" baseline="0" dirty="0">
                <a:solidFill>
                  <a:schemeClr val="accent1">
                    <a:lumMod val="60000"/>
                    <a:lumOff val="40000"/>
                  </a:schemeClr>
                </a:solidFill>
              </a:rPr>
              <a:t>https://health.csuohio.edu/advising/college-health-student-services-center</a:t>
            </a:r>
          </a:p>
          <a:p>
            <a:r>
              <a:rPr lang="en-US" sz="2400" dirty="0"/>
              <a:t>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D7A453D2-15D8-4403-815F-291FA1634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8161EA6B-09CA-445B-AB0D-8DF76FA92D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solidFill>
            <a:schemeClr val="tx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913B067F-3154-4968-A886-DF93A787EC4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075420"/>
            <a:ext cx="9036544" cy="4093306"/>
            <a:chOff x="1" y="2075420"/>
            <a:chExt cx="12048729" cy="4093306"/>
          </a:xfrm>
        </p:grpSpPr>
        <p:sp>
          <p:nvSpPr>
            <p:cNvPr id="26" name="Oval 25">
              <a:extLst>
                <a:ext uri="{FF2B5EF4-FFF2-40B4-BE49-F238E27FC236}">
                  <a16:creationId xmlns:a16="http://schemas.microsoft.com/office/drawing/2014/main" id="{97583D6C-C05B-47AB-8540-B2700B82A4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6501AD91-D973-4968-95E4-4C26CFDF8F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C165989-F5FE-4BB6-9817-E7828CB1D6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6B0649CC-B912-4E82-BEA0-DA75ECB19A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6BA08C17-C9A5-4FA8-ABC4-44FB3B8696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70DEAC6C-553C-437E-BC17-D449523375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Rectangle 32">
            <a:extLst>
              <a:ext uri="{FF2B5EF4-FFF2-40B4-BE49-F238E27FC236}">
                <a16:creationId xmlns:a16="http://schemas.microsoft.com/office/drawing/2014/main" id="{B8114C98-A349-4111-A123-E8EAB86ABE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479052" y="1131512"/>
            <a:ext cx="2796461" cy="533439"/>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670FB431-AE18-414D-92F4-1D12D199115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444654" y="317578"/>
            <a:ext cx="411480" cy="549007"/>
            <a:chOff x="7029447" y="3514725"/>
            <a:chExt cx="1285875" cy="549007"/>
          </a:xfrm>
        </p:grpSpPr>
        <p:cxnSp>
          <p:nvCxnSpPr>
            <p:cNvPr id="36" name="Straight Connector 35">
              <a:extLst>
                <a:ext uri="{FF2B5EF4-FFF2-40B4-BE49-F238E27FC236}">
                  <a16:creationId xmlns:a16="http://schemas.microsoft.com/office/drawing/2014/main" id="{24467063-D74E-4D42-8790-B9F6D69584B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A1D19BAC-1681-47BC-AAF5-92FAFFF6F4C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94347C2B-E846-452C-97AA-7E254FC1CE8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10EA2B35-7959-4C2A-84AA-FF5D94FEDE9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41" name="Rectangle 40">
            <a:extLst>
              <a:ext uri="{FF2B5EF4-FFF2-40B4-BE49-F238E27FC236}">
                <a16:creationId xmlns:a16="http://schemas.microsoft.com/office/drawing/2014/main" id="{E2D3D3F2-ABBB-4453-B1C5-1BEBF7E4DD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6140785"/>
            <a:ext cx="4571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8214E4A5-A0D2-42C4-8D14-D2A7E495F0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45785" y="5940560"/>
            <a:ext cx="1285875" cy="549007"/>
            <a:chOff x="7029447" y="3514725"/>
            <a:chExt cx="1285875" cy="549007"/>
          </a:xfrm>
        </p:grpSpPr>
        <p:cxnSp>
          <p:nvCxnSpPr>
            <p:cNvPr id="44" name="Straight Connector 43">
              <a:extLst>
                <a:ext uri="{FF2B5EF4-FFF2-40B4-BE49-F238E27FC236}">
                  <a16:creationId xmlns:a16="http://schemas.microsoft.com/office/drawing/2014/main" id="{7494D7A0-6B21-41E8-A7D3-0033BBB7915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1E141D7D-32B0-448E-A666-EA8703AFCF2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8D87E268-6345-420F-8B97-B37ED04100E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35E1622E-7FA6-4760-A2BF-A8105EBF7BB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845EC01E-87FE-00D2-77D4-2C504B3341A4}"/>
              </a:ext>
            </a:extLst>
          </p:cNvPr>
          <p:cNvSpPr>
            <a:spLocks noGrp="1"/>
          </p:cNvSpPr>
          <p:nvPr>
            <p:ph type="ctrTitle"/>
          </p:nvPr>
        </p:nvSpPr>
        <p:spPr>
          <a:xfrm>
            <a:off x="473201" y="4018137"/>
            <a:ext cx="3803416" cy="2129586"/>
          </a:xfrm>
          <a:noFill/>
        </p:spPr>
        <p:txBody>
          <a:bodyPr vert="horz" lIns="91440" tIns="45720" rIns="91440" bIns="45720" rtlCol="0" anchor="t">
            <a:normAutofit/>
          </a:bodyPr>
          <a:lstStyle/>
          <a:p>
            <a:pPr algn="l">
              <a:lnSpc>
                <a:spcPct val="90000"/>
              </a:lnSpc>
            </a:pPr>
            <a:br>
              <a:rPr lang="en-US" sz="4200" kern="1200">
                <a:solidFill>
                  <a:schemeClr val="bg1"/>
                </a:solidFill>
                <a:latin typeface="+mj-lt"/>
                <a:ea typeface="+mj-ea"/>
                <a:cs typeface="+mj-cs"/>
              </a:rPr>
            </a:br>
            <a:endParaRPr lang="en-US" sz="4200" kern="1200">
              <a:solidFill>
                <a:schemeClr val="bg1"/>
              </a:solidFill>
              <a:latin typeface="+mj-lt"/>
              <a:ea typeface="+mj-ea"/>
              <a:cs typeface="+mj-cs"/>
            </a:endParaRPr>
          </a:p>
        </p:txBody>
      </p:sp>
      <p:pic>
        <p:nvPicPr>
          <p:cNvPr id="6" name="Picture 5">
            <a:extLst>
              <a:ext uri="{FF2B5EF4-FFF2-40B4-BE49-F238E27FC236}">
                <a16:creationId xmlns:a16="http://schemas.microsoft.com/office/drawing/2014/main" id="{3FB85847-519C-4FD5-EC5A-2F57DBFFE4A2}"/>
              </a:ext>
            </a:extLst>
          </p:cNvPr>
          <p:cNvPicPr>
            <a:picLocks noChangeAspect="1"/>
          </p:cNvPicPr>
          <p:nvPr/>
        </p:nvPicPr>
        <p:blipFill>
          <a:blip r:embed="rId3"/>
          <a:stretch>
            <a:fillRect/>
          </a:stretch>
        </p:blipFill>
        <p:spPr>
          <a:xfrm>
            <a:off x="589544" y="1141826"/>
            <a:ext cx="8132299" cy="1992414"/>
          </a:xfrm>
          <a:prstGeom prst="rect">
            <a:avLst/>
          </a:prstGeom>
        </p:spPr>
      </p:pic>
      <p:grpSp>
        <p:nvGrpSpPr>
          <p:cNvPr id="49" name="Group 48">
            <a:extLst>
              <a:ext uri="{FF2B5EF4-FFF2-40B4-BE49-F238E27FC236}">
                <a16:creationId xmlns:a16="http://schemas.microsoft.com/office/drawing/2014/main" id="{1F4E1649-4D1F-4A91-AF97-A254BFDD524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317544" y="830625"/>
            <a:ext cx="304800" cy="322326"/>
            <a:chOff x="215328" y="-46937"/>
            <a:chExt cx="304800" cy="2773841"/>
          </a:xfrm>
        </p:grpSpPr>
        <p:cxnSp>
          <p:nvCxnSpPr>
            <p:cNvPr id="50" name="Straight Connector 49">
              <a:extLst>
                <a:ext uri="{FF2B5EF4-FFF2-40B4-BE49-F238E27FC236}">
                  <a16:creationId xmlns:a16="http://schemas.microsoft.com/office/drawing/2014/main" id="{FE483602-62F9-474D-9C9B-5EE4CD7671C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3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DD7D1AC0-A6C7-40E3-9841-F34AC831A48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69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F951C4DD-7427-497D-9DE3-9D731D3F456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85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0EE18298-0BF5-4D7A-921A-2F4186E8D96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201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55" name="Oval 54">
            <a:extLst>
              <a:ext uri="{FF2B5EF4-FFF2-40B4-BE49-F238E27FC236}">
                <a16:creationId xmlns:a16="http://schemas.microsoft.com/office/drawing/2014/main" id="{773AEA78-C03B-40B7-9D11-DC022119D5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600000">
            <a:off x="7613133" y="4270841"/>
            <a:ext cx="1423414" cy="1897885"/>
          </a:xfrm>
          <a:prstGeom prst="ellipse">
            <a:avLst/>
          </a:prstGeom>
          <a:gradFill>
            <a:gsLst>
              <a:gs pos="0">
                <a:schemeClr val="tx2">
                  <a:lumMod val="75000"/>
                  <a:alpha val="10000"/>
                </a:schemeClr>
              </a:gs>
              <a:gs pos="100000">
                <a:schemeClr val="tx2">
                  <a:lumMod val="60000"/>
                  <a:lumOff val="4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E4308CAB-99AA-8BF9-A0EF-926E4159BEA4}"/>
              </a:ext>
            </a:extLst>
          </p:cNvPr>
          <p:cNvSpPr>
            <a:spLocks noGrp="1"/>
          </p:cNvSpPr>
          <p:nvPr>
            <p:ph type="subTitle" idx="1"/>
          </p:nvPr>
        </p:nvSpPr>
        <p:spPr>
          <a:xfrm>
            <a:off x="2950556" y="3857264"/>
            <a:ext cx="3531694" cy="878652"/>
          </a:xfrm>
          <a:noFill/>
        </p:spPr>
        <p:txBody>
          <a:bodyPr vert="horz" lIns="91440" tIns="45720" rIns="91440" bIns="45720" rtlCol="0" anchor="t">
            <a:normAutofit/>
          </a:bodyPr>
          <a:lstStyle/>
          <a:p>
            <a:pPr algn="l">
              <a:lnSpc>
                <a:spcPct val="90000"/>
              </a:lnSpc>
            </a:pPr>
            <a:r>
              <a:rPr lang="en-US" sz="3600" dirty="0">
                <a:solidFill>
                  <a:srgbClr val="006600"/>
                </a:solidFill>
              </a:rPr>
              <a:t>STAY CONNECTED</a:t>
            </a:r>
          </a:p>
        </p:txBody>
      </p:sp>
    </p:spTree>
    <p:extLst>
      <p:ext uri="{BB962C8B-B14F-4D97-AF65-F5344CB8AC3E}">
        <p14:creationId xmlns:p14="http://schemas.microsoft.com/office/powerpoint/2010/main" val="3555584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944E337-3E5D-4A1F-A5A1-2057F25B8A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DA50D69-7CF7-4844-B844-A2B821C77F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54"/>
            <a:ext cx="9144000" cy="6865854"/>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429000" y="601744"/>
            <a:ext cx="5086350" cy="1338696"/>
          </a:xfrm>
        </p:spPr>
        <p:txBody>
          <a:bodyPr>
            <a:normAutofit/>
          </a:bodyPr>
          <a:lstStyle/>
          <a:p>
            <a:r>
              <a:rPr lang="en-US" dirty="0"/>
              <a:t>Stay Connected!</a:t>
            </a:r>
          </a:p>
        </p:txBody>
      </p:sp>
      <p:pic>
        <p:nvPicPr>
          <p:cNvPr id="5" name="Picture 4">
            <a:extLst>
              <a:ext uri="{FF2B5EF4-FFF2-40B4-BE49-F238E27FC236}">
                <a16:creationId xmlns:a16="http://schemas.microsoft.com/office/drawing/2014/main" id="{8A934E98-BC0D-CF2F-CDCB-0E69E98EAC28}"/>
              </a:ext>
            </a:extLst>
          </p:cNvPr>
          <p:cNvPicPr>
            <a:picLocks noChangeAspect="1"/>
          </p:cNvPicPr>
          <p:nvPr/>
        </p:nvPicPr>
        <p:blipFill rotWithShape="1">
          <a:blip r:embed="rId3"/>
          <a:srcRect l="35233" r="41669"/>
          <a:stretch/>
        </p:blipFill>
        <p:spPr>
          <a:xfrm>
            <a:off x="20" y="10"/>
            <a:ext cx="2816049" cy="6857990"/>
          </a:xfrm>
          <a:custGeom>
            <a:avLst/>
            <a:gdLst/>
            <a:ahLst/>
            <a:cxnLst/>
            <a:rect l="l" t="t" r="r" b="b"/>
            <a:pathLst>
              <a:path w="3754759" h="6858000">
                <a:moveTo>
                  <a:pt x="0" y="0"/>
                </a:moveTo>
                <a:lnTo>
                  <a:pt x="3405358" y="0"/>
                </a:lnTo>
                <a:lnTo>
                  <a:pt x="3406298" y="5103"/>
                </a:lnTo>
                <a:cubicBezTo>
                  <a:pt x="3408705" y="9272"/>
                  <a:pt x="3410993" y="13534"/>
                  <a:pt x="3408744" y="22806"/>
                </a:cubicBezTo>
                <a:cubicBezTo>
                  <a:pt x="3398212" y="18869"/>
                  <a:pt x="3412504" y="58782"/>
                  <a:pt x="3403554" y="60481"/>
                </a:cubicBezTo>
                <a:cubicBezTo>
                  <a:pt x="3417198" y="75379"/>
                  <a:pt x="3401704" y="83956"/>
                  <a:pt x="3406685" y="104437"/>
                </a:cubicBezTo>
                <a:cubicBezTo>
                  <a:pt x="3412035" y="113935"/>
                  <a:pt x="3413215" y="120918"/>
                  <a:pt x="3408439" y="130745"/>
                </a:cubicBezTo>
                <a:cubicBezTo>
                  <a:pt x="3434362" y="174436"/>
                  <a:pt x="3410826" y="157826"/>
                  <a:pt x="3422002" y="199353"/>
                </a:cubicBezTo>
                <a:cubicBezTo>
                  <a:pt x="3433366" y="235046"/>
                  <a:pt x="3441595" y="275734"/>
                  <a:pt x="3466217" y="309590"/>
                </a:cubicBezTo>
                <a:cubicBezTo>
                  <a:pt x="3473022" y="315692"/>
                  <a:pt x="3476249" y="331335"/>
                  <a:pt x="3473425" y="344525"/>
                </a:cubicBezTo>
                <a:cubicBezTo>
                  <a:pt x="3472938" y="346792"/>
                  <a:pt x="3472286" y="348904"/>
                  <a:pt x="3471491" y="350788"/>
                </a:cubicBezTo>
                <a:cubicBezTo>
                  <a:pt x="3476473" y="380853"/>
                  <a:pt x="3497528" y="490678"/>
                  <a:pt x="3503314" y="524915"/>
                </a:cubicBezTo>
                <a:cubicBezTo>
                  <a:pt x="3495110" y="528110"/>
                  <a:pt x="3511009" y="544789"/>
                  <a:pt x="3506208" y="556205"/>
                </a:cubicBezTo>
                <a:cubicBezTo>
                  <a:pt x="3501906" y="564424"/>
                  <a:pt x="3505727" y="571402"/>
                  <a:pt x="3506503" y="579730"/>
                </a:cubicBezTo>
                <a:cubicBezTo>
                  <a:pt x="3503352" y="590904"/>
                  <a:pt x="3511763" y="626437"/>
                  <a:pt x="3516997" y="635552"/>
                </a:cubicBezTo>
                <a:cubicBezTo>
                  <a:pt x="3534688" y="657082"/>
                  <a:pt x="3524838" y="708447"/>
                  <a:pt x="3538464" y="726388"/>
                </a:cubicBezTo>
                <a:cubicBezTo>
                  <a:pt x="3540659" y="733032"/>
                  <a:pt x="3541735" y="739585"/>
                  <a:pt x="3542115" y="746049"/>
                </a:cubicBezTo>
                <a:lnTo>
                  <a:pt x="3541598" y="764218"/>
                </a:lnTo>
                <a:lnTo>
                  <a:pt x="3538294" y="769538"/>
                </a:lnTo>
                <a:lnTo>
                  <a:pt x="3539714" y="780556"/>
                </a:lnTo>
                <a:lnTo>
                  <a:pt x="3539328" y="783752"/>
                </a:lnTo>
                <a:cubicBezTo>
                  <a:pt x="3538575" y="789859"/>
                  <a:pt x="3537953" y="795880"/>
                  <a:pt x="3537882" y="801812"/>
                </a:cubicBezTo>
                <a:cubicBezTo>
                  <a:pt x="3555332" y="793164"/>
                  <a:pt x="3540143" y="850853"/>
                  <a:pt x="3553763" y="833773"/>
                </a:cubicBezTo>
                <a:cubicBezTo>
                  <a:pt x="3556400" y="864868"/>
                  <a:pt x="3568671" y="840452"/>
                  <a:pt x="3557696" y="878520"/>
                </a:cubicBezTo>
                <a:cubicBezTo>
                  <a:pt x="3574636" y="926170"/>
                  <a:pt x="3572932" y="1002669"/>
                  <a:pt x="3596902" y="1039468"/>
                </a:cubicBezTo>
                <a:cubicBezTo>
                  <a:pt x="3588227" y="1035176"/>
                  <a:pt x="3582669" y="1055878"/>
                  <a:pt x="3587550" y="1069793"/>
                </a:cubicBezTo>
                <a:cubicBezTo>
                  <a:pt x="3553603" y="1054905"/>
                  <a:pt x="3620138" y="1124159"/>
                  <a:pt x="3598129" y="1137690"/>
                </a:cubicBezTo>
                <a:cubicBezTo>
                  <a:pt x="3619154" y="1137277"/>
                  <a:pt x="3657845" y="1198819"/>
                  <a:pt x="3642072" y="1229443"/>
                </a:cubicBezTo>
                <a:cubicBezTo>
                  <a:pt x="3648492" y="1274612"/>
                  <a:pt x="3667414" y="1305895"/>
                  <a:pt x="3662799" y="1353804"/>
                </a:cubicBezTo>
                <a:cubicBezTo>
                  <a:pt x="3665680" y="1355144"/>
                  <a:pt x="3668149" y="1357448"/>
                  <a:pt x="3670319" y="1360420"/>
                </a:cubicBezTo>
                <a:lnTo>
                  <a:pt x="3675717" y="1370453"/>
                </a:lnTo>
                <a:lnTo>
                  <a:pt x="3675458" y="1372456"/>
                </a:lnTo>
                <a:cubicBezTo>
                  <a:pt x="3675775" y="1380261"/>
                  <a:pt x="3677154" y="1384198"/>
                  <a:pt x="3678998" y="1386422"/>
                </a:cubicBezTo>
                <a:lnTo>
                  <a:pt x="3681613" y="1387932"/>
                </a:lnTo>
                <a:lnTo>
                  <a:pt x="3684619" y="1397028"/>
                </a:lnTo>
                <a:lnTo>
                  <a:pt x="3692094" y="1413643"/>
                </a:lnTo>
                <a:lnTo>
                  <a:pt x="3692036" y="1417975"/>
                </a:lnTo>
                <a:lnTo>
                  <a:pt x="3701043" y="1444940"/>
                </a:lnTo>
                <a:lnTo>
                  <a:pt x="3700474" y="1445893"/>
                </a:lnTo>
                <a:cubicBezTo>
                  <a:pt x="3699407" y="1448641"/>
                  <a:pt x="3699006" y="1451835"/>
                  <a:pt x="3699990" y="1456030"/>
                </a:cubicBezTo>
                <a:cubicBezTo>
                  <a:pt x="3688343" y="1458099"/>
                  <a:pt x="3696713" y="1461887"/>
                  <a:pt x="3700642" y="1474079"/>
                </a:cubicBezTo>
                <a:cubicBezTo>
                  <a:pt x="3683431" y="1480016"/>
                  <a:pt x="3700716" y="1509516"/>
                  <a:pt x="3693587" y="1522890"/>
                </a:cubicBezTo>
                <a:cubicBezTo>
                  <a:pt x="3696861" y="1531716"/>
                  <a:pt x="3700010" y="1541157"/>
                  <a:pt x="3702900" y="1551068"/>
                </a:cubicBezTo>
                <a:lnTo>
                  <a:pt x="3708038" y="1631578"/>
                </a:lnTo>
                <a:lnTo>
                  <a:pt x="3698097" y="1716642"/>
                </a:lnTo>
                <a:cubicBezTo>
                  <a:pt x="3699314" y="1747867"/>
                  <a:pt x="3695412" y="1775147"/>
                  <a:pt x="3700384" y="1801382"/>
                </a:cubicBezTo>
                <a:cubicBezTo>
                  <a:pt x="3696845" y="1812311"/>
                  <a:pt x="3695699" y="1822504"/>
                  <a:pt x="3702257" y="1832013"/>
                </a:cubicBezTo>
                <a:cubicBezTo>
                  <a:pt x="3701651" y="1861238"/>
                  <a:pt x="3693313" y="1868713"/>
                  <a:pt x="3700986" y="1886838"/>
                </a:cubicBezTo>
                <a:cubicBezTo>
                  <a:pt x="3687741" y="1903887"/>
                  <a:pt x="3693148" y="1904594"/>
                  <a:pt x="3697545" y="1912087"/>
                </a:cubicBezTo>
                <a:lnTo>
                  <a:pt x="3697885" y="1913171"/>
                </a:lnTo>
                <a:lnTo>
                  <a:pt x="3695987" y="1915505"/>
                </a:lnTo>
                <a:lnTo>
                  <a:pt x="3695284" y="1920179"/>
                </a:lnTo>
                <a:lnTo>
                  <a:pt x="3696499" y="1932787"/>
                </a:lnTo>
                <a:lnTo>
                  <a:pt x="3697473" y="1937503"/>
                </a:lnTo>
                <a:cubicBezTo>
                  <a:pt x="3697953" y="1940760"/>
                  <a:pt x="3698023" y="1942937"/>
                  <a:pt x="3697799" y="1944457"/>
                </a:cubicBezTo>
                <a:lnTo>
                  <a:pt x="3697642" y="1944638"/>
                </a:lnTo>
                <a:lnTo>
                  <a:pt x="3698268" y="1951136"/>
                </a:lnTo>
                <a:cubicBezTo>
                  <a:pt x="3699704" y="1962083"/>
                  <a:pt x="3701457" y="1972719"/>
                  <a:pt x="3703418" y="1982828"/>
                </a:cubicBezTo>
                <a:cubicBezTo>
                  <a:pt x="3694620" y="1991887"/>
                  <a:pt x="3707345" y="2028973"/>
                  <a:pt x="3689767" y="2025705"/>
                </a:cubicBezTo>
                <a:cubicBezTo>
                  <a:pt x="3691896" y="2039367"/>
                  <a:pt x="3699517" y="2047321"/>
                  <a:pt x="3687894" y="2043252"/>
                </a:cubicBezTo>
                <a:cubicBezTo>
                  <a:pt x="3688268" y="2047766"/>
                  <a:pt x="3687435" y="2050599"/>
                  <a:pt x="3686015" y="2052668"/>
                </a:cubicBezTo>
                <a:lnTo>
                  <a:pt x="3685329" y="2053280"/>
                </a:lnTo>
                <a:lnTo>
                  <a:pt x="3690348" y="2083660"/>
                </a:lnTo>
                <a:lnTo>
                  <a:pt x="3689688" y="2087758"/>
                </a:lnTo>
                <a:lnTo>
                  <a:pt x="3694656" y="2107476"/>
                </a:lnTo>
                <a:lnTo>
                  <a:pt x="3696317" y="2117709"/>
                </a:lnTo>
                <a:lnTo>
                  <a:pt x="3698652" y="2120508"/>
                </a:lnTo>
                <a:cubicBezTo>
                  <a:pt x="3700138" y="2123582"/>
                  <a:pt x="3700933" y="2128051"/>
                  <a:pt x="3700157" y="2135655"/>
                </a:cubicBezTo>
                <a:lnTo>
                  <a:pt x="3699626" y="2137431"/>
                </a:lnTo>
                <a:lnTo>
                  <a:pt x="3703486" y="2149795"/>
                </a:lnTo>
                <a:cubicBezTo>
                  <a:pt x="3705184" y="2153754"/>
                  <a:pt x="3707268" y="2157232"/>
                  <a:pt x="3709885" y="2160002"/>
                </a:cubicBezTo>
                <a:cubicBezTo>
                  <a:pt x="3698737" y="2203287"/>
                  <a:pt x="3712805" y="2242927"/>
                  <a:pt x="3712777" y="2289319"/>
                </a:cubicBezTo>
                <a:cubicBezTo>
                  <a:pt x="3693169" y="2310331"/>
                  <a:pt x="3722276" y="2389074"/>
                  <a:pt x="3742794" y="2399589"/>
                </a:cubicBezTo>
                <a:cubicBezTo>
                  <a:pt x="3725319" y="2400703"/>
                  <a:pt x="3751962" y="2457534"/>
                  <a:pt x="3753311" y="2472464"/>
                </a:cubicBezTo>
                <a:cubicBezTo>
                  <a:pt x="3753760" y="2477441"/>
                  <a:pt x="3751399" y="2477762"/>
                  <a:pt x="3743656" y="2469811"/>
                </a:cubicBezTo>
                <a:cubicBezTo>
                  <a:pt x="3746474" y="2485608"/>
                  <a:pt x="3738186" y="2502460"/>
                  <a:pt x="3730339" y="2493869"/>
                </a:cubicBezTo>
                <a:cubicBezTo>
                  <a:pt x="3748556" y="2541387"/>
                  <a:pt x="3736267" y="2613433"/>
                  <a:pt x="3746134" y="2667651"/>
                </a:cubicBezTo>
                <a:cubicBezTo>
                  <a:pt x="3730160" y="2698252"/>
                  <a:pt x="3745496" y="2681337"/>
                  <a:pt x="3743743" y="2712354"/>
                </a:cubicBezTo>
                <a:cubicBezTo>
                  <a:pt x="3759373" y="2703131"/>
                  <a:pt x="3736572" y="2750256"/>
                  <a:pt x="3754759" y="2751060"/>
                </a:cubicBezTo>
                <a:cubicBezTo>
                  <a:pt x="3753864" y="2756679"/>
                  <a:pt x="3752424" y="2762098"/>
                  <a:pt x="3750841" y="2767527"/>
                </a:cubicBezTo>
                <a:lnTo>
                  <a:pt x="3750021" y="2770377"/>
                </a:lnTo>
                <a:lnTo>
                  <a:pt x="3749874" y="2781617"/>
                </a:lnTo>
                <a:lnTo>
                  <a:pt x="3745916" y="2784975"/>
                </a:lnTo>
                <a:lnTo>
                  <a:pt x="3742888" y="2802030"/>
                </a:lnTo>
                <a:cubicBezTo>
                  <a:pt x="3742360" y="2808388"/>
                  <a:pt x="3742498" y="2815196"/>
                  <a:pt x="3743710" y="2822667"/>
                </a:cubicBezTo>
                <a:cubicBezTo>
                  <a:pt x="3751787" y="2840797"/>
                  <a:pt x="3744398" y="2870002"/>
                  <a:pt x="3746201" y="2896003"/>
                </a:cubicBezTo>
                <a:lnTo>
                  <a:pt x="3749006" y="2907846"/>
                </a:lnTo>
                <a:lnTo>
                  <a:pt x="3747206" y="2947037"/>
                </a:lnTo>
                <a:cubicBezTo>
                  <a:pt x="3747030" y="2958176"/>
                  <a:pt x="3747214" y="2969719"/>
                  <a:pt x="3748070" y="2981841"/>
                </a:cubicBezTo>
                <a:lnTo>
                  <a:pt x="3750937" y="3004278"/>
                </a:lnTo>
                <a:lnTo>
                  <a:pt x="3749761" y="3010254"/>
                </a:lnTo>
                <a:cubicBezTo>
                  <a:pt x="3750425" y="3020530"/>
                  <a:pt x="3756245" y="3033889"/>
                  <a:pt x="3749923" y="3032983"/>
                </a:cubicBezTo>
                <a:lnTo>
                  <a:pt x="3752658" y="3044429"/>
                </a:lnTo>
                <a:lnTo>
                  <a:pt x="3748217" y="3056076"/>
                </a:lnTo>
                <a:cubicBezTo>
                  <a:pt x="3747117" y="3057381"/>
                  <a:pt x="3745928" y="3058381"/>
                  <a:pt x="3744691" y="3059042"/>
                </a:cubicBezTo>
                <a:lnTo>
                  <a:pt x="3747123" y="3075102"/>
                </a:lnTo>
                <a:lnTo>
                  <a:pt x="3744190" y="3088509"/>
                </a:lnTo>
                <a:lnTo>
                  <a:pt x="3747093" y="3099930"/>
                </a:lnTo>
                <a:lnTo>
                  <a:pt x="3746799" y="3104743"/>
                </a:lnTo>
                <a:lnTo>
                  <a:pt x="3745610" y="3116729"/>
                </a:lnTo>
                <a:cubicBezTo>
                  <a:pt x="3744666" y="3122891"/>
                  <a:pt x="3743503" y="3129792"/>
                  <a:pt x="3742676" y="3137453"/>
                </a:cubicBezTo>
                <a:lnTo>
                  <a:pt x="3742441" y="3143884"/>
                </a:lnTo>
                <a:lnTo>
                  <a:pt x="3737104" y="3158122"/>
                </a:lnTo>
                <a:cubicBezTo>
                  <a:pt x="3733050" y="3168490"/>
                  <a:pt x="3730374" y="3176626"/>
                  <a:pt x="3733275" y="3185367"/>
                </a:cubicBezTo>
                <a:cubicBezTo>
                  <a:pt x="3728135" y="3200760"/>
                  <a:pt x="3712176" y="3212117"/>
                  <a:pt x="3717639" y="3233769"/>
                </a:cubicBezTo>
                <a:cubicBezTo>
                  <a:pt x="3709851" y="3227497"/>
                  <a:pt x="3717920" y="3258095"/>
                  <a:pt x="3710433" y="3262123"/>
                </a:cubicBezTo>
                <a:cubicBezTo>
                  <a:pt x="3704342" y="3264110"/>
                  <a:pt x="3705370" y="3273856"/>
                  <a:pt x="3703458" y="3281408"/>
                </a:cubicBezTo>
                <a:cubicBezTo>
                  <a:pt x="3697412" y="3287020"/>
                  <a:pt x="3693483" y="3324746"/>
                  <a:pt x="3695027" y="3337739"/>
                </a:cubicBezTo>
                <a:cubicBezTo>
                  <a:pt x="3703095" y="3374177"/>
                  <a:pt x="3679154" y="3404974"/>
                  <a:pt x="3684951" y="3434139"/>
                </a:cubicBezTo>
                <a:cubicBezTo>
                  <a:pt x="3684732" y="3441861"/>
                  <a:pt x="3683615" y="3448308"/>
                  <a:pt x="3681946" y="3453928"/>
                </a:cubicBezTo>
                <a:lnTo>
                  <a:pt x="3675939" y="3468021"/>
                </a:lnTo>
                <a:cubicBezTo>
                  <a:pt x="3674480" y="3468264"/>
                  <a:pt x="3673022" y="3468506"/>
                  <a:pt x="3671563" y="3468748"/>
                </a:cubicBezTo>
                <a:lnTo>
                  <a:pt x="3669360" y="3479164"/>
                </a:lnTo>
                <a:lnTo>
                  <a:pt x="3668060" y="3481325"/>
                </a:lnTo>
                <a:cubicBezTo>
                  <a:pt x="3665560" y="3485437"/>
                  <a:pt x="3663197" y="3489622"/>
                  <a:pt x="3661315" y="3494328"/>
                </a:cubicBezTo>
                <a:cubicBezTo>
                  <a:pt x="3678446" y="3506175"/>
                  <a:pt x="3648136" y="3536311"/>
                  <a:pt x="3664679" y="3537226"/>
                </a:cubicBezTo>
                <a:cubicBezTo>
                  <a:pt x="3657322" y="3565147"/>
                  <a:pt x="3674997" y="3558694"/>
                  <a:pt x="3654205" y="3577551"/>
                </a:cubicBezTo>
                <a:cubicBezTo>
                  <a:pt x="3653633" y="3634248"/>
                  <a:pt x="3628736" y="3694092"/>
                  <a:pt x="3637325" y="3749618"/>
                </a:cubicBezTo>
                <a:cubicBezTo>
                  <a:pt x="3631446" y="3736800"/>
                  <a:pt x="3620480" y="3747498"/>
                  <a:pt x="3620258" y="3763981"/>
                </a:cubicBezTo>
                <a:cubicBezTo>
                  <a:pt x="3596667" y="3715365"/>
                  <a:pt x="3630603" y="3842969"/>
                  <a:pt x="3608193" y="3830141"/>
                </a:cubicBezTo>
                <a:cubicBezTo>
                  <a:pt x="3625759" y="3852486"/>
                  <a:pt x="3638965" y="3943841"/>
                  <a:pt x="3616479" y="3951521"/>
                </a:cubicBezTo>
                <a:cubicBezTo>
                  <a:pt x="3607940" y="3994867"/>
                  <a:pt x="3614033" y="4040502"/>
                  <a:pt x="3595498" y="4074157"/>
                </a:cubicBezTo>
                <a:cubicBezTo>
                  <a:pt x="3597477" y="4078342"/>
                  <a:pt x="3598819" y="4082864"/>
                  <a:pt x="3599706" y="4087599"/>
                </a:cubicBezTo>
                <a:lnTo>
                  <a:pt x="3601103" y="4101515"/>
                </a:lnTo>
                <a:lnTo>
                  <a:pt x="3600274" y="4102849"/>
                </a:lnTo>
                <a:cubicBezTo>
                  <a:pt x="3598143" y="4109482"/>
                  <a:pt x="3598077" y="4114144"/>
                  <a:pt x="3598925" y="4117926"/>
                </a:cubicBezTo>
                <a:lnTo>
                  <a:pt x="3600630" y="4121966"/>
                </a:lnTo>
                <a:lnTo>
                  <a:pt x="3600331" y="4132543"/>
                </a:lnTo>
                <a:lnTo>
                  <a:pt x="3601432" y="4154003"/>
                </a:lnTo>
                <a:lnTo>
                  <a:pt x="3600054" y="4157433"/>
                </a:lnTo>
                <a:lnTo>
                  <a:pt x="3599248" y="4188888"/>
                </a:lnTo>
                <a:cubicBezTo>
                  <a:pt x="3598993" y="4188940"/>
                  <a:pt x="3598738" y="4188992"/>
                  <a:pt x="3598484" y="4189044"/>
                </a:cubicBezTo>
                <a:cubicBezTo>
                  <a:pt x="3596754" y="4190111"/>
                  <a:pt x="3595443" y="4192250"/>
                  <a:pt x="3594971" y="4196698"/>
                </a:cubicBezTo>
                <a:cubicBezTo>
                  <a:pt x="3584674" y="4185805"/>
                  <a:pt x="3590455" y="4197885"/>
                  <a:pt x="3589971" y="4211958"/>
                </a:cubicBezTo>
                <a:cubicBezTo>
                  <a:pt x="3573870" y="4198179"/>
                  <a:pt x="3579156" y="4240607"/>
                  <a:pt x="3569135" y="4243705"/>
                </a:cubicBezTo>
                <a:cubicBezTo>
                  <a:pt x="3569142" y="4254351"/>
                  <a:pt x="3568856" y="4265362"/>
                  <a:pt x="3568210" y="4276468"/>
                </a:cubicBezTo>
                <a:lnTo>
                  <a:pt x="3567613" y="4282925"/>
                </a:lnTo>
                <a:cubicBezTo>
                  <a:pt x="3567553" y="4282949"/>
                  <a:pt x="3567492" y="4282974"/>
                  <a:pt x="3567432" y="4282999"/>
                </a:cubicBezTo>
                <a:cubicBezTo>
                  <a:pt x="3566940" y="4284280"/>
                  <a:pt x="3566607" y="4286359"/>
                  <a:pt x="3566464" y="4289697"/>
                </a:cubicBezTo>
                <a:lnTo>
                  <a:pt x="3566526" y="4294698"/>
                </a:lnTo>
                <a:lnTo>
                  <a:pt x="3565367" y="4307225"/>
                </a:lnTo>
                <a:lnTo>
                  <a:pt x="3563841" y="4311164"/>
                </a:lnTo>
                <a:lnTo>
                  <a:pt x="3561610" y="4312189"/>
                </a:lnTo>
                <a:lnTo>
                  <a:pt x="3561734" y="4313408"/>
                </a:lnTo>
                <a:cubicBezTo>
                  <a:pt x="3564537" y="4323096"/>
                  <a:pt x="3569544" y="4327053"/>
                  <a:pt x="3553832" y="4334910"/>
                </a:cubicBezTo>
                <a:cubicBezTo>
                  <a:pt x="3557797" y="4356533"/>
                  <a:pt x="3548502" y="4358433"/>
                  <a:pt x="3542564" y="4385380"/>
                </a:cubicBezTo>
                <a:cubicBezTo>
                  <a:pt x="3547050" y="4398267"/>
                  <a:pt x="3544091" y="4407098"/>
                  <a:pt x="3538724" y="4415150"/>
                </a:cubicBezTo>
                <a:cubicBezTo>
                  <a:pt x="3538633" y="4442707"/>
                  <a:pt x="3529920" y="4465824"/>
                  <a:pt x="3525348" y="4495753"/>
                </a:cubicBezTo>
                <a:cubicBezTo>
                  <a:pt x="3529387" y="4530212"/>
                  <a:pt x="3514579" y="4543935"/>
                  <a:pt x="3509749" y="4575934"/>
                </a:cubicBezTo>
                <a:cubicBezTo>
                  <a:pt x="3519579" y="4606914"/>
                  <a:pt x="3496418" y="4596497"/>
                  <a:pt x="3489779" y="4611927"/>
                </a:cubicBezTo>
                <a:lnTo>
                  <a:pt x="3488856" y="4616508"/>
                </a:lnTo>
                <a:lnTo>
                  <a:pt x="3489486" y="4629163"/>
                </a:lnTo>
                <a:lnTo>
                  <a:pt x="3490242" y="4633947"/>
                </a:lnTo>
                <a:cubicBezTo>
                  <a:pt x="3490570" y="4637233"/>
                  <a:pt x="3490539" y="4639406"/>
                  <a:pt x="3490244" y="4640894"/>
                </a:cubicBezTo>
                <a:lnTo>
                  <a:pt x="3490078" y="4641059"/>
                </a:lnTo>
                <a:lnTo>
                  <a:pt x="3490403" y="4647582"/>
                </a:lnTo>
                <a:cubicBezTo>
                  <a:pt x="3491330" y="4658608"/>
                  <a:pt x="3492590" y="4669354"/>
                  <a:pt x="3494082" y="4679601"/>
                </a:cubicBezTo>
                <a:cubicBezTo>
                  <a:pt x="3484854" y="4687754"/>
                  <a:pt x="3495864" y="4725869"/>
                  <a:pt x="3478421" y="4720918"/>
                </a:cubicBezTo>
                <a:cubicBezTo>
                  <a:pt x="3479918" y="4734712"/>
                  <a:pt x="3487176" y="4743359"/>
                  <a:pt x="3475730" y="4738188"/>
                </a:cubicBezTo>
                <a:cubicBezTo>
                  <a:pt x="3475894" y="4742712"/>
                  <a:pt x="3474928" y="4745450"/>
                  <a:pt x="3473409" y="4747368"/>
                </a:cubicBezTo>
                <a:lnTo>
                  <a:pt x="3472696" y="4747913"/>
                </a:lnTo>
                <a:lnTo>
                  <a:pt x="3476304" y="4778609"/>
                </a:lnTo>
                <a:lnTo>
                  <a:pt x="3475454" y="4782623"/>
                </a:lnTo>
                <a:lnTo>
                  <a:pt x="3479507" y="4802712"/>
                </a:lnTo>
                <a:lnTo>
                  <a:pt x="3480695" y="4813049"/>
                </a:lnTo>
                <a:lnTo>
                  <a:pt x="3482902" y="4816057"/>
                </a:lnTo>
                <a:cubicBezTo>
                  <a:pt x="3484247" y="4819259"/>
                  <a:pt x="3484834" y="4823783"/>
                  <a:pt x="3483703" y="4831270"/>
                </a:cubicBezTo>
                <a:lnTo>
                  <a:pt x="3483090" y="4832984"/>
                </a:lnTo>
                <a:lnTo>
                  <a:pt x="3486378" y="4845654"/>
                </a:lnTo>
                <a:cubicBezTo>
                  <a:pt x="3487893" y="4849755"/>
                  <a:pt x="3489817" y="4853416"/>
                  <a:pt x="3492309" y="4856425"/>
                </a:cubicBezTo>
                <a:cubicBezTo>
                  <a:pt x="3479133" y="4898390"/>
                  <a:pt x="3491371" y="4939174"/>
                  <a:pt x="3489182" y="4985308"/>
                </a:cubicBezTo>
                <a:cubicBezTo>
                  <a:pt x="3492413" y="5037202"/>
                  <a:pt x="3496839" y="5073159"/>
                  <a:pt x="3498182" y="5107346"/>
                </a:cubicBezTo>
                <a:cubicBezTo>
                  <a:pt x="3500266" y="5123329"/>
                  <a:pt x="3506680" y="5240376"/>
                  <a:pt x="3499225" y="5231073"/>
                </a:cubicBezTo>
                <a:cubicBezTo>
                  <a:pt x="3515247" y="5280090"/>
                  <a:pt x="3497607" y="5309911"/>
                  <a:pt x="3504960" y="5364785"/>
                </a:cubicBezTo>
                <a:cubicBezTo>
                  <a:pt x="3487546" y="5393671"/>
                  <a:pt x="3503686" y="5378336"/>
                  <a:pt x="3500486" y="5409009"/>
                </a:cubicBezTo>
                <a:cubicBezTo>
                  <a:pt x="3516561" y="5401350"/>
                  <a:pt x="3491544" y="5446009"/>
                  <a:pt x="3509710" y="5448570"/>
                </a:cubicBezTo>
                <a:cubicBezTo>
                  <a:pt x="3508555" y="5454072"/>
                  <a:pt x="3506859" y="5459319"/>
                  <a:pt x="3505022" y="5464568"/>
                </a:cubicBezTo>
                <a:lnTo>
                  <a:pt x="3504070" y="5467320"/>
                </a:lnTo>
                <a:lnTo>
                  <a:pt x="3503399" y="5478483"/>
                </a:lnTo>
                <a:lnTo>
                  <a:pt x="3499281" y="5481443"/>
                </a:lnTo>
                <a:lnTo>
                  <a:pt x="3499047" y="5616712"/>
                </a:lnTo>
                <a:cubicBezTo>
                  <a:pt x="3502347" y="5628424"/>
                  <a:pt x="3503819" y="5666768"/>
                  <a:pt x="3498775" y="5675291"/>
                </a:cubicBezTo>
                <a:cubicBezTo>
                  <a:pt x="3497984" y="5683547"/>
                  <a:pt x="3500335" y="5692400"/>
                  <a:pt x="3494739" y="5697458"/>
                </a:cubicBezTo>
                <a:cubicBezTo>
                  <a:pt x="3492180" y="5715432"/>
                  <a:pt x="3486290" y="5756597"/>
                  <a:pt x="3483423" y="5783137"/>
                </a:cubicBezTo>
                <a:cubicBezTo>
                  <a:pt x="3491452" y="5796973"/>
                  <a:pt x="3477643" y="5819988"/>
                  <a:pt x="3477532" y="5856699"/>
                </a:cubicBezTo>
                <a:cubicBezTo>
                  <a:pt x="3486776" y="5871818"/>
                  <a:pt x="3477340" y="5881447"/>
                  <a:pt x="3490032" y="5910638"/>
                </a:cubicBezTo>
                <a:cubicBezTo>
                  <a:pt x="3488930" y="5911913"/>
                  <a:pt x="3487924" y="5913488"/>
                  <a:pt x="3487046" y="5915313"/>
                </a:cubicBezTo>
                <a:cubicBezTo>
                  <a:pt x="3481941" y="5925917"/>
                  <a:pt x="3482137" y="5942505"/>
                  <a:pt x="3487484" y="5952365"/>
                </a:cubicBezTo>
                <a:cubicBezTo>
                  <a:pt x="3504666" y="5999029"/>
                  <a:pt x="3505019" y="6042078"/>
                  <a:pt x="3509266" y="6082373"/>
                </a:cubicBezTo>
                <a:cubicBezTo>
                  <a:pt x="3512265" y="6128005"/>
                  <a:pt x="3492950" y="6098121"/>
                  <a:pt x="3509564" y="6154771"/>
                </a:cubicBezTo>
                <a:cubicBezTo>
                  <a:pt x="3503223" y="6161045"/>
                  <a:pt x="3503062" y="6168289"/>
                  <a:pt x="3506404" y="6180433"/>
                </a:cubicBezTo>
                <a:cubicBezTo>
                  <a:pt x="3507378" y="6202614"/>
                  <a:pt x="3491084" y="6201180"/>
                  <a:pt x="3501312" y="6223427"/>
                </a:cubicBezTo>
                <a:cubicBezTo>
                  <a:pt x="3492497" y="6219559"/>
                  <a:pt x="3498753" y="6265580"/>
                  <a:pt x="3489469" y="6255476"/>
                </a:cubicBezTo>
                <a:cubicBezTo>
                  <a:pt x="3481791" y="6270065"/>
                  <a:pt x="3495037" y="6276996"/>
                  <a:pt x="3488398" y="6291462"/>
                </a:cubicBezTo>
                <a:cubicBezTo>
                  <a:pt x="3487099" y="6307679"/>
                  <a:pt x="3497555" y="6282019"/>
                  <a:pt x="3498547" y="6299935"/>
                </a:cubicBezTo>
                <a:cubicBezTo>
                  <a:pt x="3498173" y="6321676"/>
                  <a:pt x="3514193" y="6321381"/>
                  <a:pt x="3494028" y="6338390"/>
                </a:cubicBezTo>
                <a:lnTo>
                  <a:pt x="3486030" y="6396716"/>
                </a:lnTo>
                <a:cubicBezTo>
                  <a:pt x="3491309" y="6409668"/>
                  <a:pt x="3488928" y="6420134"/>
                  <a:pt x="3484103" y="6430386"/>
                </a:cubicBezTo>
                <a:cubicBezTo>
                  <a:pt x="3485763" y="6460632"/>
                  <a:pt x="3478568" y="6488285"/>
                  <a:pt x="3475922" y="6522318"/>
                </a:cubicBezTo>
                <a:cubicBezTo>
                  <a:pt x="3482128" y="6559051"/>
                  <a:pt x="3468277" y="6578006"/>
                  <a:pt x="3465506" y="6614374"/>
                </a:cubicBezTo>
                <a:cubicBezTo>
                  <a:pt x="3478925" y="6650248"/>
                  <a:pt x="3446064" y="6638174"/>
                  <a:pt x="3446789" y="6668768"/>
                </a:cubicBezTo>
                <a:cubicBezTo>
                  <a:pt x="3458869" y="6718505"/>
                  <a:pt x="3435878" y="6667592"/>
                  <a:pt x="3439582" y="6744454"/>
                </a:cubicBezTo>
                <a:cubicBezTo>
                  <a:pt x="3441631" y="6748797"/>
                  <a:pt x="3439393" y="6758101"/>
                  <a:pt x="3436538" y="6757102"/>
                </a:cubicBezTo>
                <a:cubicBezTo>
                  <a:pt x="3437461" y="6773941"/>
                  <a:pt x="3420846" y="6822488"/>
                  <a:pt x="3424061" y="6846522"/>
                </a:cubicBezTo>
                <a:lnTo>
                  <a:pt x="3423032" y="6858000"/>
                </a:lnTo>
                <a:lnTo>
                  <a:pt x="0" y="6858000"/>
                </a:lnTo>
                <a:close/>
              </a:path>
            </a:pathLst>
          </a:custGeom>
        </p:spPr>
      </p:pic>
      <p:sp>
        <p:nvSpPr>
          <p:cNvPr id="3" name="Content Placeholder 2"/>
          <p:cNvSpPr>
            <a:spLocks noGrp="1"/>
          </p:cNvSpPr>
          <p:nvPr>
            <p:ph idx="1"/>
          </p:nvPr>
        </p:nvSpPr>
        <p:spPr>
          <a:xfrm>
            <a:off x="3436859" y="1752600"/>
            <a:ext cx="5086350" cy="3900730"/>
          </a:xfrm>
        </p:spPr>
        <p:txBody>
          <a:bodyPr anchor="t">
            <a:normAutofit/>
          </a:bodyPr>
          <a:lstStyle/>
          <a:p>
            <a:pPr marL="0" indent="0" algn="ctr">
              <a:buNone/>
            </a:pPr>
            <a:endParaRPr lang="en-US" sz="1700" b="1" i="1" dirty="0"/>
          </a:p>
          <a:p>
            <a:pPr algn="ctr"/>
            <a:endParaRPr lang="en-US" sz="1700" dirty="0"/>
          </a:p>
          <a:p>
            <a:pPr algn="ctr">
              <a:buNone/>
            </a:pPr>
            <a:r>
              <a:rPr lang="en-US" sz="1700" dirty="0"/>
              <a:t>CSU Department of Occupational Therapy</a:t>
            </a:r>
          </a:p>
          <a:p>
            <a:pPr algn="ctr">
              <a:buNone/>
            </a:pPr>
            <a:r>
              <a:rPr lang="en-US" sz="1700" dirty="0">
                <a:solidFill>
                  <a:srgbClr val="FFFF00"/>
                </a:solidFill>
                <a:hlinkClick r:id="rId4">
                  <a:extLst>
                    <a:ext uri="{A12FA001-AC4F-418D-AE19-62706E023703}">
                      <ahyp:hlinkClr xmlns:ahyp="http://schemas.microsoft.com/office/drawing/2018/hyperlinkcolor" val="tx"/>
                    </a:ext>
                  </a:extLst>
                </a:hlinkClick>
              </a:rPr>
              <a:t>https://health.csuohio.edu/occupational-therapy/occupational-therapy</a:t>
            </a:r>
            <a:endParaRPr lang="en-US" sz="1700" dirty="0">
              <a:solidFill>
                <a:srgbClr val="FFFF00"/>
              </a:solidFill>
            </a:endParaRPr>
          </a:p>
          <a:p>
            <a:pPr algn="ctr">
              <a:buNone/>
            </a:pPr>
            <a:r>
              <a:rPr lang="en-US" sz="1700" dirty="0"/>
              <a:t>  </a:t>
            </a:r>
          </a:p>
          <a:p>
            <a:pPr algn="ctr">
              <a:buNone/>
            </a:pPr>
            <a:r>
              <a:rPr lang="en-US" sz="1700" dirty="0"/>
              <a:t>CSU OT Program on Facebook </a:t>
            </a:r>
          </a:p>
          <a:p>
            <a:pPr algn="ctr">
              <a:buNone/>
            </a:pPr>
            <a:r>
              <a:rPr lang="en-US" sz="1700" dirty="0">
                <a:solidFill>
                  <a:srgbClr val="FFFF00"/>
                </a:solidFill>
                <a:hlinkClick r:id="rId5">
                  <a:extLst>
                    <a:ext uri="{A12FA001-AC4F-418D-AE19-62706E023703}">
                      <ahyp:hlinkClr xmlns:ahyp="http://schemas.microsoft.com/office/drawing/2018/hyperlinkcolor" val="tx"/>
                    </a:ext>
                  </a:extLst>
                </a:hlinkClick>
              </a:rPr>
              <a:t>https://www.facebook.com/profile.php?id=100057474248698</a:t>
            </a:r>
            <a:r>
              <a:rPr lang="en-US" sz="1700" dirty="0">
                <a:solidFill>
                  <a:srgbClr val="FFFF00"/>
                </a:solidFill>
              </a:rPr>
              <a:t> </a:t>
            </a:r>
          </a:p>
          <a:p>
            <a:pPr algn="ctr">
              <a:buNone/>
            </a:pPr>
            <a:endParaRPr lang="en-US" sz="1700" dirty="0">
              <a:solidFill>
                <a:schemeClr val="bg2">
                  <a:lumMod val="50000"/>
                </a:schemeClr>
              </a:solidFill>
            </a:endParaRPr>
          </a:p>
          <a:p>
            <a:pPr algn="ctr">
              <a:buNone/>
            </a:pPr>
            <a:r>
              <a:rPr lang="en-US" sz="1700" dirty="0"/>
              <a:t>CSU OT Program on Instagram</a:t>
            </a:r>
          </a:p>
          <a:p>
            <a:pPr algn="ctr">
              <a:buNone/>
            </a:pPr>
            <a:r>
              <a:rPr lang="en-US" sz="1700" dirty="0">
                <a:solidFill>
                  <a:srgbClr val="FFFF00"/>
                </a:solidFill>
              </a:rPr>
              <a:t>@OTcsuOhio</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50041" y="586855"/>
            <a:ext cx="2401025" cy="3387497"/>
          </a:xfrm>
        </p:spPr>
        <p:txBody>
          <a:bodyPr anchor="b">
            <a:normAutofit/>
          </a:bodyPr>
          <a:lstStyle/>
          <a:p>
            <a:pPr algn="r"/>
            <a:r>
              <a:rPr lang="en-US" sz="3200">
                <a:solidFill>
                  <a:srgbClr val="FFFFFF"/>
                </a:solidFill>
              </a:rPr>
              <a:t>What is Occupational Therapy?</a:t>
            </a:r>
          </a:p>
        </p:txBody>
      </p:sp>
      <p:sp>
        <p:nvSpPr>
          <p:cNvPr id="3" name="Content Placeholder 2"/>
          <p:cNvSpPr>
            <a:spLocks noGrp="1"/>
          </p:cNvSpPr>
          <p:nvPr>
            <p:ph idx="1"/>
          </p:nvPr>
        </p:nvSpPr>
        <p:spPr>
          <a:xfrm>
            <a:off x="3378411" y="152400"/>
            <a:ext cx="5415547" cy="6400800"/>
          </a:xfrm>
        </p:spPr>
        <p:txBody>
          <a:bodyPr anchor="ctr">
            <a:normAutofit/>
          </a:bodyPr>
          <a:lstStyle/>
          <a:p>
            <a:r>
              <a:rPr lang="en-US" sz="2400" dirty="0"/>
              <a:t>“Occupational therapy is a science-driven, evidence-based profession that enables people of all ages live life to its fullest by helping them promote health, prevent—or live better with—injury, illness, or disability. This is accomplished through designing strategies for everyday living and customizing environments to develop and maximize potential</a:t>
            </a:r>
            <a:r>
              <a:rPr lang="en-US" sz="1600" dirty="0"/>
              <a:t>.” </a:t>
            </a:r>
          </a:p>
          <a:p>
            <a:pPr marL="0" indent="0">
              <a:buNone/>
            </a:pPr>
            <a:r>
              <a:rPr lang="en-US" sz="1600" i="1" dirty="0"/>
              <a:t>              The American Occupational Therapy Association, 2011</a:t>
            </a:r>
          </a:p>
          <a:p>
            <a:pPr>
              <a:buNone/>
            </a:pPr>
            <a:endParaRPr lang="en-US" sz="2400" dirty="0"/>
          </a:p>
          <a:p>
            <a:r>
              <a:rPr lang="en-US" sz="2400" dirty="0"/>
              <a:t>“</a:t>
            </a:r>
            <a:r>
              <a:rPr lang="en-US" sz="2400" i="1" dirty="0"/>
              <a:t>Skills for the Job of Living</a:t>
            </a:r>
            <a:r>
              <a:rPr lang="en-US" sz="2400" dirty="0"/>
              <a:t>” </a:t>
            </a:r>
          </a:p>
          <a:p>
            <a:pPr marL="0" indent="0">
              <a:buNone/>
            </a:pPr>
            <a:r>
              <a:rPr lang="en-US" sz="2000" i="1" dirty="0"/>
              <a:t>	</a:t>
            </a:r>
            <a:r>
              <a:rPr lang="en-US" sz="1200" i="1" dirty="0"/>
              <a:t>The American Occupational Therapy Association                                                                                                                        </a:t>
            </a:r>
            <a:endParaRPr lang="en-US" sz="12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a:extLst>
              <a:ext uri="{FF2B5EF4-FFF2-40B4-BE49-F238E27FC236}">
                <a16:creationId xmlns:a16="http://schemas.microsoft.com/office/drawing/2014/main" id="{362810D9-2C5A-477D-949C-C191895477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467"/>
            <a:ext cx="9143999" cy="6866467"/>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Writing an appointment on a paper agenda">
            <a:extLst>
              <a:ext uri="{FF2B5EF4-FFF2-40B4-BE49-F238E27FC236}">
                <a16:creationId xmlns:a16="http://schemas.microsoft.com/office/drawing/2014/main" id="{E52A2B3B-54B4-88EB-A6B2-6B55BD2D4495}"/>
              </a:ext>
            </a:extLst>
          </p:cNvPr>
          <p:cNvPicPr>
            <a:picLocks noChangeAspect="1"/>
          </p:cNvPicPr>
          <p:nvPr/>
        </p:nvPicPr>
        <p:blipFill rotWithShape="1">
          <a:blip r:embed="rId3">
            <a:alphaModFix amt="55000"/>
          </a:blip>
          <a:srcRect r="10999" b="-2"/>
          <a:stretch/>
        </p:blipFill>
        <p:spPr>
          <a:xfrm>
            <a:off x="20" y="-9107"/>
            <a:ext cx="9143980" cy="6858000"/>
          </a:xfrm>
          <a:prstGeom prst="rect">
            <a:avLst/>
          </a:prstGeom>
        </p:spPr>
      </p:pic>
      <p:sp>
        <p:nvSpPr>
          <p:cNvPr id="2" name="Title 1"/>
          <p:cNvSpPr>
            <a:spLocks noGrp="1"/>
          </p:cNvSpPr>
          <p:nvPr>
            <p:ph type="title"/>
          </p:nvPr>
        </p:nvSpPr>
        <p:spPr>
          <a:xfrm>
            <a:off x="532887" y="152400"/>
            <a:ext cx="2400300" cy="5585619"/>
          </a:xfrm>
        </p:spPr>
        <p:txBody>
          <a:bodyPr>
            <a:normAutofit/>
          </a:bodyPr>
          <a:lstStyle/>
          <a:p>
            <a:r>
              <a:rPr lang="en-US" dirty="0">
                <a:solidFill>
                  <a:srgbClr val="FFFFFF"/>
                </a:solidFill>
              </a:rPr>
              <a:t>Cleveland State Links</a:t>
            </a:r>
          </a:p>
        </p:txBody>
      </p:sp>
      <p:sp>
        <p:nvSpPr>
          <p:cNvPr id="11" name="Arc 10">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3048000" y="591344"/>
            <a:ext cx="5580875" cy="5585619"/>
          </a:xfrm>
        </p:spPr>
        <p:txBody>
          <a:bodyPr anchor="ctr">
            <a:normAutofit/>
          </a:bodyPr>
          <a:lstStyle/>
          <a:p>
            <a:pPr>
              <a:lnSpc>
                <a:spcPct val="90000"/>
              </a:lnSpc>
            </a:pPr>
            <a:r>
              <a:rPr lang="en-US" sz="2700" dirty="0">
                <a:solidFill>
                  <a:srgbClr val="FFFFFF"/>
                </a:solidFill>
              </a:rPr>
              <a:t>CSU OTD Program and link to advising appointment scheduler:</a:t>
            </a:r>
          </a:p>
          <a:p>
            <a:pPr indent="3175">
              <a:lnSpc>
                <a:spcPct val="90000"/>
              </a:lnSpc>
              <a:buNone/>
            </a:pPr>
            <a:r>
              <a:rPr lang="en-US" sz="2700" dirty="0">
                <a:solidFill>
                  <a:srgbClr val="002060"/>
                </a:solidFill>
                <a:hlinkClick r:id="rId4">
                  <a:extLst>
                    <a:ext uri="{A12FA001-AC4F-418D-AE19-62706E023703}">
                      <ahyp:hlinkClr xmlns:ahyp="http://schemas.microsoft.com/office/drawing/2018/hyperlinkcolor" val="tx"/>
                    </a:ext>
                  </a:extLst>
                </a:hlinkClick>
              </a:rPr>
              <a:t>https://www.csuohio.edu/sciences/occupational-therapy/admission-and-advising</a:t>
            </a:r>
            <a:endParaRPr lang="en-US" sz="2700" dirty="0">
              <a:solidFill>
                <a:srgbClr val="002060"/>
              </a:solidFill>
            </a:endParaRPr>
          </a:p>
          <a:p>
            <a:pPr>
              <a:lnSpc>
                <a:spcPct val="90000"/>
              </a:lnSpc>
              <a:buNone/>
            </a:pPr>
            <a:endParaRPr lang="en-US" sz="2700" dirty="0">
              <a:solidFill>
                <a:srgbClr val="002060"/>
              </a:solidFill>
            </a:endParaRPr>
          </a:p>
          <a:p>
            <a:pPr>
              <a:lnSpc>
                <a:spcPct val="90000"/>
              </a:lnSpc>
            </a:pPr>
            <a:r>
              <a:rPr lang="en-US" sz="2700" dirty="0">
                <a:solidFill>
                  <a:srgbClr val="FFFFFF"/>
                </a:solidFill>
              </a:rPr>
              <a:t>Office of Graduate Admissions:  </a:t>
            </a:r>
            <a:r>
              <a:rPr lang="en-US" sz="2700" dirty="0">
                <a:solidFill>
                  <a:srgbClr val="002060"/>
                </a:solidFill>
                <a:hlinkClick r:id="rId5">
                  <a:extLst>
                    <a:ext uri="{A12FA001-AC4F-418D-AE19-62706E023703}">
                      <ahyp:hlinkClr xmlns:ahyp="http://schemas.microsoft.com/office/drawing/2018/hyperlinkcolor" val="tx"/>
                    </a:ext>
                  </a:extLst>
                </a:hlinkClick>
              </a:rPr>
              <a:t>http://www.csuohio.edu/gradcollege/admissions/apply.html</a:t>
            </a:r>
            <a:endParaRPr lang="en-US" sz="2700" dirty="0">
              <a:solidFill>
                <a:srgbClr val="002060"/>
              </a:solidFill>
            </a:endParaRPr>
          </a:p>
          <a:p>
            <a:pPr>
              <a:lnSpc>
                <a:spcPct val="90000"/>
              </a:lnSpc>
            </a:pPr>
            <a:endParaRPr lang="en-US" sz="2700" dirty="0">
              <a:solidFill>
                <a:srgbClr val="FFFFFF"/>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6521" y="1"/>
            <a:ext cx="851299"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628650" y="365125"/>
            <a:ext cx="7886700" cy="1325563"/>
          </a:xfrm>
        </p:spPr>
        <p:txBody>
          <a:bodyPr>
            <a:normAutofit/>
          </a:bodyPr>
          <a:lstStyle/>
          <a:p>
            <a:r>
              <a:rPr lang="en-US" dirty="0"/>
              <a:t>OT Links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93647" y="2693652"/>
            <a:ext cx="4083433" cy="3062575"/>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p:cNvSpPr>
            <a:spLocks noGrp="1"/>
          </p:cNvSpPr>
          <p:nvPr>
            <p:ph idx="1"/>
          </p:nvPr>
        </p:nvSpPr>
        <p:spPr>
          <a:xfrm>
            <a:off x="628650" y="1447800"/>
            <a:ext cx="7886700" cy="5045075"/>
          </a:xfrm>
        </p:spPr>
        <p:txBody>
          <a:bodyPr>
            <a:normAutofit lnSpcReduction="10000"/>
          </a:bodyPr>
          <a:lstStyle/>
          <a:p>
            <a:pPr>
              <a:lnSpc>
                <a:spcPct val="90000"/>
              </a:lnSpc>
            </a:pPr>
            <a:endParaRPr lang="en-US" sz="2000" dirty="0"/>
          </a:p>
          <a:p>
            <a:pPr>
              <a:lnSpc>
                <a:spcPct val="90000"/>
              </a:lnSpc>
            </a:pPr>
            <a:r>
              <a:rPr lang="en-US" sz="2000" dirty="0"/>
              <a:t>American Occupational Therapy Association</a:t>
            </a:r>
          </a:p>
          <a:p>
            <a:pPr>
              <a:lnSpc>
                <a:spcPct val="90000"/>
              </a:lnSpc>
              <a:buNone/>
            </a:pPr>
            <a:r>
              <a:rPr lang="en-US" sz="2000" dirty="0"/>
              <a:t>	</a:t>
            </a:r>
            <a:r>
              <a:rPr lang="en-US" sz="2000" dirty="0">
                <a:solidFill>
                  <a:srgbClr val="FFC000"/>
                </a:solidFill>
                <a:hlinkClick r:id="rId3">
                  <a:extLst>
                    <a:ext uri="{A12FA001-AC4F-418D-AE19-62706E023703}">
                      <ahyp:hlinkClr xmlns:ahyp="http://schemas.microsoft.com/office/drawing/2018/hyperlinkcolor" val="tx"/>
                    </a:ext>
                  </a:extLst>
                </a:hlinkClick>
              </a:rPr>
              <a:t>www.aota.org</a:t>
            </a:r>
            <a:endParaRPr lang="en-US" sz="2000" dirty="0">
              <a:solidFill>
                <a:srgbClr val="FFC000"/>
              </a:solidFill>
            </a:endParaRPr>
          </a:p>
          <a:p>
            <a:pPr>
              <a:lnSpc>
                <a:spcPct val="90000"/>
              </a:lnSpc>
            </a:pPr>
            <a:r>
              <a:rPr lang="en-US" sz="2000" dirty="0"/>
              <a:t>American Occupational Therapy Foundation </a:t>
            </a:r>
            <a:r>
              <a:rPr lang="en-US" sz="2000" dirty="0">
                <a:solidFill>
                  <a:srgbClr val="FFC000"/>
                </a:solidFill>
                <a:hlinkClick r:id="rId4">
                  <a:extLst>
                    <a:ext uri="{A12FA001-AC4F-418D-AE19-62706E023703}">
                      <ahyp:hlinkClr xmlns:ahyp="http://schemas.microsoft.com/office/drawing/2018/hyperlinkcolor" val="tx"/>
                    </a:ext>
                  </a:extLst>
                </a:hlinkClick>
              </a:rPr>
              <a:t>https://www.aotf.org/Scholarships</a:t>
            </a:r>
            <a:endParaRPr lang="en-US" sz="2000" dirty="0">
              <a:solidFill>
                <a:srgbClr val="FFC000"/>
              </a:solidFill>
            </a:endParaRPr>
          </a:p>
          <a:p>
            <a:pPr>
              <a:lnSpc>
                <a:spcPct val="90000"/>
              </a:lnSpc>
            </a:pPr>
            <a:r>
              <a:rPr lang="en-US" sz="2000" dirty="0"/>
              <a:t>National Board for Certification in Occupational Therapy </a:t>
            </a:r>
          </a:p>
          <a:p>
            <a:pPr>
              <a:lnSpc>
                <a:spcPct val="90000"/>
              </a:lnSpc>
              <a:buNone/>
            </a:pPr>
            <a:r>
              <a:rPr lang="en-US" sz="2000" dirty="0"/>
              <a:t>	</a:t>
            </a:r>
            <a:r>
              <a:rPr lang="en-US" sz="2000" dirty="0">
                <a:solidFill>
                  <a:srgbClr val="FFC000"/>
                </a:solidFill>
                <a:hlinkClick r:id="rId5">
                  <a:extLst>
                    <a:ext uri="{A12FA001-AC4F-418D-AE19-62706E023703}">
                      <ahyp:hlinkClr xmlns:ahyp="http://schemas.microsoft.com/office/drawing/2018/hyperlinkcolor" val="tx"/>
                    </a:ext>
                  </a:extLst>
                </a:hlinkClick>
              </a:rPr>
              <a:t>www.nbcot.org</a:t>
            </a:r>
            <a:endParaRPr lang="en-US" sz="2000" dirty="0">
              <a:solidFill>
                <a:srgbClr val="FFC000"/>
              </a:solidFill>
            </a:endParaRPr>
          </a:p>
          <a:p>
            <a:pPr>
              <a:lnSpc>
                <a:spcPct val="90000"/>
              </a:lnSpc>
            </a:pPr>
            <a:r>
              <a:rPr lang="en-US" sz="2000" dirty="0"/>
              <a:t>Ohio OT Licensure Board</a:t>
            </a:r>
          </a:p>
          <a:p>
            <a:pPr>
              <a:lnSpc>
                <a:spcPct val="90000"/>
              </a:lnSpc>
              <a:buNone/>
            </a:pPr>
            <a:r>
              <a:rPr lang="en-US" sz="2000" dirty="0"/>
              <a:t>	</a:t>
            </a:r>
            <a:r>
              <a:rPr lang="en-US" sz="2000" dirty="0">
                <a:solidFill>
                  <a:srgbClr val="FFC000"/>
                </a:solidFill>
                <a:hlinkClick r:id="rId6">
                  <a:extLst>
                    <a:ext uri="{A12FA001-AC4F-418D-AE19-62706E023703}">
                      <ahyp:hlinkClr xmlns:ahyp="http://schemas.microsoft.com/office/drawing/2018/hyperlinkcolor" val="tx"/>
                    </a:ext>
                  </a:extLst>
                </a:hlinkClick>
              </a:rPr>
              <a:t>www.otptat.ohio.gov/Home.aspx</a:t>
            </a:r>
            <a:endParaRPr lang="en-US" sz="2000" dirty="0">
              <a:solidFill>
                <a:srgbClr val="FFC000"/>
              </a:solidFill>
            </a:endParaRPr>
          </a:p>
          <a:p>
            <a:pPr>
              <a:lnSpc>
                <a:spcPct val="90000"/>
              </a:lnSpc>
            </a:pPr>
            <a:r>
              <a:rPr lang="en-US" sz="2000" dirty="0"/>
              <a:t>Explore Health Careers.org </a:t>
            </a:r>
          </a:p>
          <a:p>
            <a:pPr indent="0">
              <a:lnSpc>
                <a:spcPct val="90000"/>
              </a:lnSpc>
              <a:buNone/>
            </a:pPr>
            <a:r>
              <a:rPr lang="en-US" sz="2000" dirty="0">
                <a:solidFill>
                  <a:srgbClr val="FFC000"/>
                </a:solidFill>
              </a:rPr>
              <a:t>https://explorehealthcareers.org/career/occupational-therapy/occupational-therapist/ </a:t>
            </a:r>
          </a:p>
          <a:p>
            <a:pPr>
              <a:lnSpc>
                <a:spcPct val="90000"/>
              </a:lnSpc>
            </a:pPr>
            <a:r>
              <a:rPr lang="en-US" sz="2000" dirty="0"/>
              <a:t>Bureau of Labor Statistics</a:t>
            </a:r>
          </a:p>
          <a:p>
            <a:pPr marL="0" indent="0">
              <a:lnSpc>
                <a:spcPct val="90000"/>
              </a:lnSpc>
              <a:buNone/>
            </a:pPr>
            <a:r>
              <a:rPr lang="en-US" sz="2000" dirty="0"/>
              <a:t>      </a:t>
            </a:r>
            <a:r>
              <a:rPr lang="en-US" sz="2000" dirty="0">
                <a:solidFill>
                  <a:srgbClr val="FFC000"/>
                </a:solidFill>
                <a:hlinkClick r:id="rId7">
                  <a:extLst>
                    <a:ext uri="{A12FA001-AC4F-418D-AE19-62706E023703}">
                      <ahyp:hlinkClr xmlns:ahyp="http://schemas.microsoft.com/office/drawing/2018/hyperlinkcolor" val="tx"/>
                    </a:ext>
                  </a:extLst>
                </a:hlinkClick>
              </a:rPr>
              <a:t>http://www.bls.gov/ooh/healthcare/occupational-therapists.htm</a:t>
            </a:r>
            <a:r>
              <a:rPr lang="en-US" sz="2000" dirty="0">
                <a:solidFill>
                  <a:srgbClr val="FFC000"/>
                </a:solidFill>
              </a:rPr>
              <a:t> </a:t>
            </a:r>
          </a:p>
          <a:p>
            <a:pPr>
              <a:lnSpc>
                <a:spcPct val="90000"/>
              </a:lnSpc>
            </a:pPr>
            <a:r>
              <a:rPr lang="en-US" sz="2000" dirty="0"/>
              <a:t>US News and World Report</a:t>
            </a:r>
          </a:p>
          <a:p>
            <a:pPr marL="0" indent="0">
              <a:lnSpc>
                <a:spcPct val="90000"/>
              </a:lnSpc>
              <a:buNone/>
            </a:pPr>
            <a:r>
              <a:rPr lang="en-US" sz="2000" dirty="0">
                <a:solidFill>
                  <a:srgbClr val="FFC000"/>
                </a:solidFill>
              </a:rPr>
              <a:t>      </a:t>
            </a:r>
            <a:r>
              <a:rPr lang="en-US" sz="2000" dirty="0">
                <a:solidFill>
                  <a:srgbClr val="FFC000"/>
                </a:solidFill>
                <a:hlinkClick r:id="rId8">
                  <a:extLst>
                    <a:ext uri="{A12FA001-AC4F-418D-AE19-62706E023703}">
                      <ahyp:hlinkClr xmlns:ahyp="http://schemas.microsoft.com/office/drawing/2018/hyperlinkcolor" val="tx"/>
                    </a:ext>
                  </a:extLst>
                </a:hlinkClick>
              </a:rPr>
              <a:t>http://money.usnews.com/careers/best-jobs/occupational-therapist</a:t>
            </a:r>
            <a:r>
              <a:rPr lang="en-US" sz="2000" dirty="0">
                <a:solidFill>
                  <a:srgbClr val="FFC000"/>
                </a:solidFill>
              </a:rPr>
              <a:t> </a:t>
            </a:r>
          </a:p>
          <a:p>
            <a:pPr>
              <a:lnSpc>
                <a:spcPct val="90000"/>
              </a:lnSpc>
              <a:buNone/>
            </a:pPr>
            <a:endParaRPr lang="en-US" sz="1500" dirty="0"/>
          </a:p>
          <a:p>
            <a:pPr>
              <a:lnSpc>
                <a:spcPct val="90000"/>
              </a:lnSpc>
            </a:pPr>
            <a:endParaRPr lang="en-US" sz="150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ctrTitle"/>
          </p:nvPr>
        </p:nvSpPr>
        <p:spPr>
          <a:xfrm>
            <a:off x="3352800" y="2667000"/>
            <a:ext cx="5170932" cy="2511552"/>
          </a:xfrm>
        </p:spPr>
        <p:txBody>
          <a:bodyPr anchor="b">
            <a:normAutofit fontScale="90000"/>
          </a:bodyPr>
          <a:lstStyle/>
          <a:p>
            <a:pPr algn="l">
              <a:lnSpc>
                <a:spcPct val="90000"/>
              </a:lnSpc>
            </a:pPr>
            <a:r>
              <a:rPr lang="en-US" sz="2000" dirty="0"/>
              <a:t>Cleveland State University</a:t>
            </a:r>
            <a:br>
              <a:rPr lang="en-US" sz="2000" dirty="0"/>
            </a:br>
            <a:r>
              <a:rPr lang="en-US" sz="2000" dirty="0"/>
              <a:t>College of Health </a:t>
            </a:r>
            <a:br>
              <a:rPr lang="en-US" sz="2000" dirty="0"/>
            </a:br>
            <a:r>
              <a:rPr lang="en-US" sz="2000" dirty="0"/>
              <a:t>Occupational Therapy Doctorate Program</a:t>
            </a:r>
            <a:br>
              <a:rPr lang="en-US" sz="2000" dirty="0"/>
            </a:br>
            <a:r>
              <a:rPr lang="en-US" sz="2000" dirty="0"/>
              <a:t>2121 Euclid Avenue, HS 101</a:t>
            </a:r>
            <a:br>
              <a:rPr lang="en-US" sz="2000" dirty="0"/>
            </a:br>
            <a:r>
              <a:rPr lang="en-US" sz="2000" dirty="0"/>
              <a:t>Cleveland, OH 44115-2214</a:t>
            </a:r>
            <a:br>
              <a:rPr lang="en-US" sz="2000" dirty="0"/>
            </a:br>
            <a:br>
              <a:rPr lang="en-US" sz="2000" dirty="0"/>
            </a:br>
            <a:r>
              <a:rPr lang="en-US" sz="2000" dirty="0"/>
              <a:t>216. 687.3567</a:t>
            </a:r>
            <a:br>
              <a:rPr lang="en-US" sz="2000" dirty="0"/>
            </a:br>
            <a:br>
              <a:rPr lang="en-US" sz="2000" dirty="0"/>
            </a:br>
            <a:r>
              <a:rPr lang="en-US" sz="2000" dirty="0"/>
              <a:t>ot@csuohio.edu</a:t>
            </a:r>
            <a:br>
              <a:rPr lang="en-US" sz="2000" dirty="0"/>
            </a:br>
            <a:br>
              <a:rPr lang="en-US" sz="2000" dirty="0"/>
            </a:br>
            <a:r>
              <a:rPr lang="en-US" sz="2000" dirty="0">
                <a:solidFill>
                  <a:srgbClr val="FFFF00"/>
                </a:solidFill>
                <a:hlinkClick r:id="rId3">
                  <a:extLst>
                    <a:ext uri="{A12FA001-AC4F-418D-AE19-62706E023703}">
                      <ahyp:hlinkClr xmlns:ahyp="http://schemas.microsoft.com/office/drawing/2018/hyperlinkcolor" val="tx"/>
                    </a:ext>
                  </a:extLst>
                </a:hlinkClick>
              </a:rPr>
              <a:t>https://www.csuohio.edu/sciences/occupational-therapy/doctor-occupational-therapy</a:t>
            </a:r>
            <a:br>
              <a:rPr lang="en-US" sz="2000" dirty="0"/>
            </a:br>
            <a:br>
              <a:rPr lang="en-US" sz="2000" dirty="0"/>
            </a:br>
            <a:br>
              <a:rPr lang="en-US" sz="2000" dirty="0"/>
            </a:br>
            <a:br>
              <a:rPr lang="en-US" sz="1400" dirty="0"/>
            </a:br>
            <a:br>
              <a:rPr lang="en-US" sz="1400" dirty="0"/>
            </a:br>
            <a:endParaRPr lang="en-US" sz="1400" dirty="0"/>
          </a:p>
        </p:txBody>
      </p:sp>
      <p:pic>
        <p:nvPicPr>
          <p:cNvPr id="6" name="Picture 5">
            <a:extLst>
              <a:ext uri="{FF2B5EF4-FFF2-40B4-BE49-F238E27FC236}">
                <a16:creationId xmlns:a16="http://schemas.microsoft.com/office/drawing/2014/main" id="{3E8B5E32-D545-0AF1-5B6F-770C22AD20A2}"/>
              </a:ext>
            </a:extLst>
          </p:cNvPr>
          <p:cNvPicPr>
            <a:picLocks noChangeAspect="1"/>
          </p:cNvPicPr>
          <p:nvPr/>
        </p:nvPicPr>
        <p:blipFill rotWithShape="1">
          <a:blip r:embed="rId4"/>
          <a:srcRect l="54812" r="899"/>
          <a:stretch/>
        </p:blipFill>
        <p:spPr>
          <a:xfrm>
            <a:off x="20" y="10"/>
            <a:ext cx="3037334" cy="6857990"/>
          </a:xfrm>
          <a:custGeom>
            <a:avLst/>
            <a:gdLst/>
            <a:ahLst/>
            <a:cxnLst/>
            <a:rect l="l" t="t" r="r" b="b"/>
            <a:pathLst>
              <a:path w="4049806" h="6858000">
                <a:moveTo>
                  <a:pt x="0" y="0"/>
                </a:moveTo>
                <a:lnTo>
                  <a:pt x="4018525" y="0"/>
                </a:lnTo>
                <a:lnTo>
                  <a:pt x="4019816" y="10931"/>
                </a:lnTo>
                <a:cubicBezTo>
                  <a:pt x="4034945" y="94836"/>
                  <a:pt x="4032275" y="179884"/>
                  <a:pt x="4036343" y="264297"/>
                </a:cubicBezTo>
                <a:cubicBezTo>
                  <a:pt x="4041301" y="367652"/>
                  <a:pt x="4035072" y="471135"/>
                  <a:pt x="4032911" y="574617"/>
                </a:cubicBezTo>
                <a:cubicBezTo>
                  <a:pt x="4031004" y="662717"/>
                  <a:pt x="4022232" y="750690"/>
                  <a:pt x="4025029" y="838916"/>
                </a:cubicBezTo>
                <a:cubicBezTo>
                  <a:pt x="4025029" y="841968"/>
                  <a:pt x="4025029" y="845019"/>
                  <a:pt x="4025029" y="848070"/>
                </a:cubicBezTo>
                <a:cubicBezTo>
                  <a:pt x="4017020" y="945068"/>
                  <a:pt x="4017020" y="1042576"/>
                  <a:pt x="4025029" y="1139574"/>
                </a:cubicBezTo>
                <a:cubicBezTo>
                  <a:pt x="4027609" y="1179950"/>
                  <a:pt x="4026885" y="1220466"/>
                  <a:pt x="4022868" y="1260728"/>
                </a:cubicBezTo>
                <a:cubicBezTo>
                  <a:pt x="4019054" y="1311960"/>
                  <a:pt x="4006849" y="1364083"/>
                  <a:pt x="4015621" y="1414934"/>
                </a:cubicBezTo>
                <a:cubicBezTo>
                  <a:pt x="4021367" y="1456784"/>
                  <a:pt x="4024558" y="1498940"/>
                  <a:pt x="4025156" y="1541172"/>
                </a:cubicBezTo>
                <a:cubicBezTo>
                  <a:pt x="4029478" y="1635755"/>
                  <a:pt x="4025283" y="1730847"/>
                  <a:pt x="4023757" y="1825685"/>
                </a:cubicBezTo>
                <a:cubicBezTo>
                  <a:pt x="4021850" y="1936286"/>
                  <a:pt x="4024647" y="2046634"/>
                  <a:pt x="4015748" y="2157235"/>
                </a:cubicBezTo>
                <a:cubicBezTo>
                  <a:pt x="4010790" y="2246581"/>
                  <a:pt x="4010790" y="2336130"/>
                  <a:pt x="4015748" y="2425476"/>
                </a:cubicBezTo>
                <a:cubicBezTo>
                  <a:pt x="4018164" y="2507473"/>
                  <a:pt x="4030495" y="2588454"/>
                  <a:pt x="4028461" y="2671214"/>
                </a:cubicBezTo>
                <a:cubicBezTo>
                  <a:pt x="4026046" y="2767832"/>
                  <a:pt x="4014604" y="2863940"/>
                  <a:pt x="4018164" y="2960685"/>
                </a:cubicBezTo>
                <a:cubicBezTo>
                  <a:pt x="4019816" y="3006832"/>
                  <a:pt x="4019944" y="3052980"/>
                  <a:pt x="4020961" y="3099127"/>
                </a:cubicBezTo>
                <a:cubicBezTo>
                  <a:pt x="4021978" y="3154682"/>
                  <a:pt x="4032021" y="3210110"/>
                  <a:pt x="4026427" y="3265665"/>
                </a:cubicBezTo>
                <a:cubicBezTo>
                  <a:pt x="4017147" y="3358087"/>
                  <a:pt x="3993120" y="3448857"/>
                  <a:pt x="4008121" y="3543567"/>
                </a:cubicBezTo>
                <a:cubicBezTo>
                  <a:pt x="4016384" y="3595690"/>
                  <a:pt x="4025791" y="3647940"/>
                  <a:pt x="4030495" y="3700571"/>
                </a:cubicBezTo>
                <a:cubicBezTo>
                  <a:pt x="4034690" y="3747608"/>
                  <a:pt x="4045369" y="3795408"/>
                  <a:pt x="4037233" y="3842191"/>
                </a:cubicBezTo>
                <a:cubicBezTo>
                  <a:pt x="4030368" y="3882237"/>
                  <a:pt x="4034055" y="3922282"/>
                  <a:pt x="4028715" y="3962327"/>
                </a:cubicBezTo>
                <a:cubicBezTo>
                  <a:pt x="4021723" y="4014831"/>
                  <a:pt x="4017910" y="4068352"/>
                  <a:pt x="4012697" y="4121111"/>
                </a:cubicBezTo>
                <a:cubicBezTo>
                  <a:pt x="4007866" y="4169038"/>
                  <a:pt x="4004307" y="4216838"/>
                  <a:pt x="4017020" y="4261841"/>
                </a:cubicBezTo>
                <a:cubicBezTo>
                  <a:pt x="4048039" y="4375112"/>
                  <a:pt x="4031004" y="4487748"/>
                  <a:pt x="4019308" y="4600257"/>
                </a:cubicBezTo>
                <a:cubicBezTo>
                  <a:pt x="4013587" y="4655049"/>
                  <a:pt x="4005197" y="4712765"/>
                  <a:pt x="4017910" y="4762853"/>
                </a:cubicBezTo>
                <a:cubicBezTo>
                  <a:pt x="4041428" y="4851716"/>
                  <a:pt x="4022995" y="4936764"/>
                  <a:pt x="4012824" y="5021432"/>
                </a:cubicBezTo>
                <a:cubicBezTo>
                  <a:pt x="4002654" y="5106099"/>
                  <a:pt x="4000239" y="5189495"/>
                  <a:pt x="4018037" y="5272637"/>
                </a:cubicBezTo>
                <a:cubicBezTo>
                  <a:pt x="4030495" y="5331116"/>
                  <a:pt x="4030495" y="5390612"/>
                  <a:pt x="4032021" y="5449600"/>
                </a:cubicBezTo>
                <a:cubicBezTo>
                  <a:pt x="4032911" y="5486339"/>
                  <a:pt x="4019308" y="5523842"/>
                  <a:pt x="4010282" y="5560582"/>
                </a:cubicBezTo>
                <a:cubicBezTo>
                  <a:pt x="3994009" y="5626943"/>
                  <a:pt x="3988162" y="5694321"/>
                  <a:pt x="4010282" y="5759029"/>
                </a:cubicBezTo>
                <a:cubicBezTo>
                  <a:pt x="4040793" y="5848655"/>
                  <a:pt x="4058336" y="5938407"/>
                  <a:pt x="4045623" y="6033117"/>
                </a:cubicBezTo>
                <a:cubicBezTo>
                  <a:pt x="4038377" y="6091724"/>
                  <a:pt x="4036597" y="6151347"/>
                  <a:pt x="4025664" y="6209190"/>
                </a:cubicBezTo>
                <a:cubicBezTo>
                  <a:pt x="4007358" y="6304790"/>
                  <a:pt x="4013841" y="6399882"/>
                  <a:pt x="4028461" y="6494211"/>
                </a:cubicBezTo>
                <a:cubicBezTo>
                  <a:pt x="4038542" y="6573081"/>
                  <a:pt x="4039610" y="6652829"/>
                  <a:pt x="4031639" y="6731941"/>
                </a:cubicBezTo>
                <a:lnTo>
                  <a:pt x="4022913" y="6858000"/>
                </a:lnTo>
                <a:lnTo>
                  <a:pt x="0" y="6858000"/>
                </a:lnTo>
                <a:close/>
              </a:path>
            </a:pathLst>
          </a:custGeom>
        </p:spPr>
      </p:pic>
      <p:sp>
        <p:nvSpPr>
          <p:cNvPr id="12" name="sketchy line">
            <a:extLst>
              <a:ext uri="{FF2B5EF4-FFF2-40B4-BE49-F238E27FC236}">
                <a16:creationId xmlns:a16="http://schemas.microsoft.com/office/drawing/2014/main" id="{82580482-BA80-420A-8A05-C58E97F2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0722" y="4409267"/>
            <a:ext cx="3182112" cy="18288"/>
          </a:xfrm>
          <a:custGeom>
            <a:avLst/>
            <a:gdLst>
              <a:gd name="connsiteX0" fmla="*/ 0 w 3182112"/>
              <a:gd name="connsiteY0" fmla="*/ 0 h 18288"/>
              <a:gd name="connsiteX1" fmla="*/ 636422 w 3182112"/>
              <a:gd name="connsiteY1" fmla="*/ 0 h 18288"/>
              <a:gd name="connsiteX2" fmla="*/ 1241024 w 3182112"/>
              <a:gd name="connsiteY2" fmla="*/ 0 h 18288"/>
              <a:gd name="connsiteX3" fmla="*/ 1845625 w 3182112"/>
              <a:gd name="connsiteY3" fmla="*/ 0 h 18288"/>
              <a:gd name="connsiteX4" fmla="*/ 2545690 w 3182112"/>
              <a:gd name="connsiteY4" fmla="*/ 0 h 18288"/>
              <a:gd name="connsiteX5" fmla="*/ 3182112 w 3182112"/>
              <a:gd name="connsiteY5" fmla="*/ 0 h 18288"/>
              <a:gd name="connsiteX6" fmla="*/ 3182112 w 3182112"/>
              <a:gd name="connsiteY6" fmla="*/ 18288 h 18288"/>
              <a:gd name="connsiteX7" fmla="*/ 2545690 w 3182112"/>
              <a:gd name="connsiteY7" fmla="*/ 18288 h 18288"/>
              <a:gd name="connsiteX8" fmla="*/ 2004731 w 3182112"/>
              <a:gd name="connsiteY8" fmla="*/ 18288 h 18288"/>
              <a:gd name="connsiteX9" fmla="*/ 1400129 w 3182112"/>
              <a:gd name="connsiteY9" fmla="*/ 18288 h 18288"/>
              <a:gd name="connsiteX10" fmla="*/ 795528 w 3182112"/>
              <a:gd name="connsiteY10" fmla="*/ 18288 h 18288"/>
              <a:gd name="connsiteX11" fmla="*/ 0 w 3182112"/>
              <a:gd name="connsiteY11" fmla="*/ 18288 h 18288"/>
              <a:gd name="connsiteX12" fmla="*/ 0 w 3182112"/>
              <a:gd name="connsiteY12" fmla="*/ 0 h 18288"/>
              <a:gd name="connsiteX0" fmla="*/ 0 w 3182112"/>
              <a:gd name="connsiteY0" fmla="*/ 0 h 18288"/>
              <a:gd name="connsiteX1" fmla="*/ 572780 w 3182112"/>
              <a:gd name="connsiteY1" fmla="*/ 0 h 18288"/>
              <a:gd name="connsiteX2" fmla="*/ 1272845 w 3182112"/>
              <a:gd name="connsiteY2" fmla="*/ 0 h 18288"/>
              <a:gd name="connsiteX3" fmla="*/ 1813804 w 3182112"/>
              <a:gd name="connsiteY3" fmla="*/ 0 h 18288"/>
              <a:gd name="connsiteX4" fmla="*/ 2354763 w 3182112"/>
              <a:gd name="connsiteY4" fmla="*/ 0 h 18288"/>
              <a:gd name="connsiteX5" fmla="*/ 3182112 w 3182112"/>
              <a:gd name="connsiteY5" fmla="*/ 0 h 18288"/>
              <a:gd name="connsiteX6" fmla="*/ 3182112 w 3182112"/>
              <a:gd name="connsiteY6" fmla="*/ 18288 h 18288"/>
              <a:gd name="connsiteX7" fmla="*/ 2577511 w 3182112"/>
              <a:gd name="connsiteY7" fmla="*/ 18288 h 18288"/>
              <a:gd name="connsiteX8" fmla="*/ 1972909 w 3182112"/>
              <a:gd name="connsiteY8" fmla="*/ 18288 h 18288"/>
              <a:gd name="connsiteX9" fmla="*/ 1368308 w 3182112"/>
              <a:gd name="connsiteY9" fmla="*/ 18288 h 18288"/>
              <a:gd name="connsiteX10" fmla="*/ 668244 w 3182112"/>
              <a:gd name="connsiteY10" fmla="*/ 18288 h 18288"/>
              <a:gd name="connsiteX11" fmla="*/ 0 w 3182112"/>
              <a:gd name="connsiteY11" fmla="*/ 18288 h 18288"/>
              <a:gd name="connsiteX12" fmla="*/ 0 w 3182112"/>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2112" h="18288" fill="none" extrusionOk="0">
                <a:moveTo>
                  <a:pt x="0" y="0"/>
                </a:moveTo>
                <a:cubicBezTo>
                  <a:pt x="167097" y="-35215"/>
                  <a:pt x="386995" y="-47353"/>
                  <a:pt x="636422" y="0"/>
                </a:cubicBezTo>
                <a:cubicBezTo>
                  <a:pt x="915721" y="14911"/>
                  <a:pt x="978814" y="-9181"/>
                  <a:pt x="1241024" y="0"/>
                </a:cubicBezTo>
                <a:cubicBezTo>
                  <a:pt x="1523940" y="31894"/>
                  <a:pt x="1606328" y="-11705"/>
                  <a:pt x="1845625" y="0"/>
                </a:cubicBezTo>
                <a:cubicBezTo>
                  <a:pt x="2102898" y="-3011"/>
                  <a:pt x="2397984" y="13955"/>
                  <a:pt x="2545690" y="0"/>
                </a:cubicBezTo>
                <a:cubicBezTo>
                  <a:pt x="2705364" y="3313"/>
                  <a:pt x="2935432" y="4386"/>
                  <a:pt x="3182112" y="0"/>
                </a:cubicBezTo>
                <a:cubicBezTo>
                  <a:pt x="3181470" y="7828"/>
                  <a:pt x="3181789" y="10025"/>
                  <a:pt x="3182112" y="18288"/>
                </a:cubicBezTo>
                <a:cubicBezTo>
                  <a:pt x="2885361" y="29807"/>
                  <a:pt x="2846304" y="22960"/>
                  <a:pt x="2545690" y="18288"/>
                </a:cubicBezTo>
                <a:cubicBezTo>
                  <a:pt x="2296262" y="32454"/>
                  <a:pt x="2267101" y="-2532"/>
                  <a:pt x="2004731" y="18288"/>
                </a:cubicBezTo>
                <a:cubicBezTo>
                  <a:pt x="1806517" y="20412"/>
                  <a:pt x="1671861" y="-28431"/>
                  <a:pt x="1400129" y="18288"/>
                </a:cubicBezTo>
                <a:cubicBezTo>
                  <a:pt x="1147502" y="47781"/>
                  <a:pt x="1063563" y="20586"/>
                  <a:pt x="795528" y="18288"/>
                </a:cubicBezTo>
                <a:cubicBezTo>
                  <a:pt x="531348" y="19059"/>
                  <a:pt x="307978" y="738"/>
                  <a:pt x="0" y="18288"/>
                </a:cubicBezTo>
                <a:cubicBezTo>
                  <a:pt x="222" y="11591"/>
                  <a:pt x="-26" y="3279"/>
                  <a:pt x="0" y="0"/>
                </a:cubicBezTo>
                <a:close/>
              </a:path>
              <a:path w="3182112" h="18288" stroke="0" extrusionOk="0">
                <a:moveTo>
                  <a:pt x="0" y="0"/>
                </a:moveTo>
                <a:cubicBezTo>
                  <a:pt x="224974" y="-3076"/>
                  <a:pt x="336129" y="12250"/>
                  <a:pt x="572780" y="0"/>
                </a:cubicBezTo>
                <a:cubicBezTo>
                  <a:pt x="802270" y="-6413"/>
                  <a:pt x="1081077" y="-35613"/>
                  <a:pt x="1272845" y="0"/>
                </a:cubicBezTo>
                <a:cubicBezTo>
                  <a:pt x="1483194" y="13818"/>
                  <a:pt x="1709890" y="10279"/>
                  <a:pt x="1813804" y="0"/>
                </a:cubicBezTo>
                <a:cubicBezTo>
                  <a:pt x="1932692" y="-21191"/>
                  <a:pt x="2099661" y="51120"/>
                  <a:pt x="2354763" y="0"/>
                </a:cubicBezTo>
                <a:cubicBezTo>
                  <a:pt x="2613656" y="-59585"/>
                  <a:pt x="2864372" y="-2700"/>
                  <a:pt x="3182112" y="0"/>
                </a:cubicBezTo>
                <a:cubicBezTo>
                  <a:pt x="3182760" y="4436"/>
                  <a:pt x="3182087" y="11325"/>
                  <a:pt x="3182112" y="18288"/>
                </a:cubicBezTo>
                <a:cubicBezTo>
                  <a:pt x="2942487" y="15072"/>
                  <a:pt x="2716398" y="15122"/>
                  <a:pt x="2577511" y="18288"/>
                </a:cubicBezTo>
                <a:cubicBezTo>
                  <a:pt x="2427349" y="9546"/>
                  <a:pt x="2116759" y="23913"/>
                  <a:pt x="1972909" y="18288"/>
                </a:cubicBezTo>
                <a:cubicBezTo>
                  <a:pt x="1839235" y="-6881"/>
                  <a:pt x="1610337" y="-8822"/>
                  <a:pt x="1368308" y="18288"/>
                </a:cubicBezTo>
                <a:cubicBezTo>
                  <a:pt x="1126976" y="-6301"/>
                  <a:pt x="974871" y="-298"/>
                  <a:pt x="668244" y="18288"/>
                </a:cubicBezTo>
                <a:cubicBezTo>
                  <a:pt x="348457" y="18152"/>
                  <a:pt x="256623" y="10126"/>
                  <a:pt x="0" y="18288"/>
                </a:cubicBezTo>
                <a:cubicBezTo>
                  <a:pt x="-163" y="14471"/>
                  <a:pt x="-775" y="4083"/>
                  <a:pt x="0" y="0"/>
                </a:cubicBezTo>
                <a:close/>
              </a:path>
              <a:path w="3182112" h="18288" fill="none" stroke="0" extrusionOk="0">
                <a:moveTo>
                  <a:pt x="0" y="0"/>
                </a:moveTo>
                <a:cubicBezTo>
                  <a:pt x="172613" y="-24909"/>
                  <a:pt x="357564" y="-7371"/>
                  <a:pt x="636422" y="0"/>
                </a:cubicBezTo>
                <a:cubicBezTo>
                  <a:pt x="914248" y="21219"/>
                  <a:pt x="954289" y="-16703"/>
                  <a:pt x="1241024" y="0"/>
                </a:cubicBezTo>
                <a:cubicBezTo>
                  <a:pt x="1510135" y="4876"/>
                  <a:pt x="1604042" y="8738"/>
                  <a:pt x="1845625" y="0"/>
                </a:cubicBezTo>
                <a:cubicBezTo>
                  <a:pt x="2080119" y="20374"/>
                  <a:pt x="2361338" y="20926"/>
                  <a:pt x="2545690" y="0"/>
                </a:cubicBezTo>
                <a:cubicBezTo>
                  <a:pt x="2688348" y="-15245"/>
                  <a:pt x="2879596" y="10087"/>
                  <a:pt x="3182112" y="0"/>
                </a:cubicBezTo>
                <a:cubicBezTo>
                  <a:pt x="3182086" y="7514"/>
                  <a:pt x="3181581" y="9795"/>
                  <a:pt x="3182112" y="18288"/>
                </a:cubicBezTo>
                <a:cubicBezTo>
                  <a:pt x="2874389" y="40084"/>
                  <a:pt x="2836312" y="17807"/>
                  <a:pt x="2545690" y="18288"/>
                </a:cubicBezTo>
                <a:cubicBezTo>
                  <a:pt x="2277674" y="-8094"/>
                  <a:pt x="2165305" y="22724"/>
                  <a:pt x="2004731" y="18288"/>
                </a:cubicBezTo>
                <a:cubicBezTo>
                  <a:pt x="1902847" y="2684"/>
                  <a:pt x="1683658" y="-5219"/>
                  <a:pt x="1400129" y="18288"/>
                </a:cubicBezTo>
                <a:cubicBezTo>
                  <a:pt x="1159937" y="27236"/>
                  <a:pt x="1072890" y="15738"/>
                  <a:pt x="795528" y="18288"/>
                </a:cubicBezTo>
                <a:cubicBezTo>
                  <a:pt x="525743" y="26738"/>
                  <a:pt x="338536" y="-12609"/>
                  <a:pt x="0" y="18288"/>
                </a:cubicBezTo>
                <a:cubicBezTo>
                  <a:pt x="-288" y="12007"/>
                  <a:pt x="-714" y="4194"/>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custGeom>
                    <a:avLst/>
                    <a:gdLst>
                      <a:gd name="connsiteX0" fmla="*/ 0 w 3182112"/>
                      <a:gd name="connsiteY0" fmla="*/ 0 h 18288"/>
                      <a:gd name="connsiteX1" fmla="*/ 636422 w 3182112"/>
                      <a:gd name="connsiteY1" fmla="*/ 0 h 18288"/>
                      <a:gd name="connsiteX2" fmla="*/ 1241024 w 3182112"/>
                      <a:gd name="connsiteY2" fmla="*/ 0 h 18288"/>
                      <a:gd name="connsiteX3" fmla="*/ 1845625 w 3182112"/>
                      <a:gd name="connsiteY3" fmla="*/ 0 h 18288"/>
                      <a:gd name="connsiteX4" fmla="*/ 2545690 w 3182112"/>
                      <a:gd name="connsiteY4" fmla="*/ 0 h 18288"/>
                      <a:gd name="connsiteX5" fmla="*/ 3182112 w 3182112"/>
                      <a:gd name="connsiteY5" fmla="*/ 0 h 18288"/>
                      <a:gd name="connsiteX6" fmla="*/ 3182112 w 3182112"/>
                      <a:gd name="connsiteY6" fmla="*/ 18288 h 18288"/>
                      <a:gd name="connsiteX7" fmla="*/ 2545690 w 3182112"/>
                      <a:gd name="connsiteY7" fmla="*/ 18288 h 18288"/>
                      <a:gd name="connsiteX8" fmla="*/ 2004731 w 3182112"/>
                      <a:gd name="connsiteY8" fmla="*/ 18288 h 18288"/>
                      <a:gd name="connsiteX9" fmla="*/ 1400129 w 3182112"/>
                      <a:gd name="connsiteY9" fmla="*/ 18288 h 18288"/>
                      <a:gd name="connsiteX10" fmla="*/ 795528 w 3182112"/>
                      <a:gd name="connsiteY10" fmla="*/ 18288 h 18288"/>
                      <a:gd name="connsiteX11" fmla="*/ 0 w 3182112"/>
                      <a:gd name="connsiteY11" fmla="*/ 18288 h 18288"/>
                      <a:gd name="connsiteX12" fmla="*/ 0 w 3182112"/>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2112" h="18288" fill="none" extrusionOk="0">
                        <a:moveTo>
                          <a:pt x="0" y="0"/>
                        </a:moveTo>
                        <a:cubicBezTo>
                          <a:pt x="149227" y="9811"/>
                          <a:pt x="361579" y="-25608"/>
                          <a:pt x="636422" y="0"/>
                        </a:cubicBezTo>
                        <a:cubicBezTo>
                          <a:pt x="911265" y="25608"/>
                          <a:pt x="969922" y="-15588"/>
                          <a:pt x="1241024" y="0"/>
                        </a:cubicBezTo>
                        <a:cubicBezTo>
                          <a:pt x="1512126" y="15588"/>
                          <a:pt x="1611937" y="-6343"/>
                          <a:pt x="1845625" y="0"/>
                        </a:cubicBezTo>
                        <a:cubicBezTo>
                          <a:pt x="2079313" y="6343"/>
                          <a:pt x="2390997" y="18445"/>
                          <a:pt x="2545690" y="0"/>
                        </a:cubicBezTo>
                        <a:cubicBezTo>
                          <a:pt x="2700383" y="-18445"/>
                          <a:pt x="2898553" y="-25854"/>
                          <a:pt x="3182112" y="0"/>
                        </a:cubicBezTo>
                        <a:cubicBezTo>
                          <a:pt x="3181678" y="7551"/>
                          <a:pt x="3181645" y="9822"/>
                          <a:pt x="3182112" y="18288"/>
                        </a:cubicBezTo>
                        <a:cubicBezTo>
                          <a:pt x="2882016" y="32512"/>
                          <a:pt x="2839678" y="15853"/>
                          <a:pt x="2545690" y="18288"/>
                        </a:cubicBezTo>
                        <a:cubicBezTo>
                          <a:pt x="2251702" y="20723"/>
                          <a:pt x="2152589" y="14997"/>
                          <a:pt x="2004731" y="18288"/>
                        </a:cubicBezTo>
                        <a:cubicBezTo>
                          <a:pt x="1856873" y="21579"/>
                          <a:pt x="1653555" y="5080"/>
                          <a:pt x="1400129" y="18288"/>
                        </a:cubicBezTo>
                        <a:cubicBezTo>
                          <a:pt x="1146703" y="31496"/>
                          <a:pt x="1067656" y="18189"/>
                          <a:pt x="795528" y="18288"/>
                        </a:cubicBezTo>
                        <a:cubicBezTo>
                          <a:pt x="523400" y="18387"/>
                          <a:pt x="318441" y="1018"/>
                          <a:pt x="0" y="18288"/>
                        </a:cubicBezTo>
                        <a:cubicBezTo>
                          <a:pt x="60" y="11696"/>
                          <a:pt x="66" y="3758"/>
                          <a:pt x="0" y="0"/>
                        </a:cubicBezTo>
                        <a:close/>
                      </a:path>
                      <a:path w="3182112" h="18288" stroke="0" extrusionOk="0">
                        <a:moveTo>
                          <a:pt x="0" y="0"/>
                        </a:moveTo>
                        <a:cubicBezTo>
                          <a:pt x="215562" y="1260"/>
                          <a:pt x="336090" y="6473"/>
                          <a:pt x="572780" y="0"/>
                        </a:cubicBezTo>
                        <a:cubicBezTo>
                          <a:pt x="809470" y="-6473"/>
                          <a:pt x="1080729" y="-23038"/>
                          <a:pt x="1272845" y="0"/>
                        </a:cubicBezTo>
                        <a:cubicBezTo>
                          <a:pt x="1464961" y="23038"/>
                          <a:pt x="1699922" y="1589"/>
                          <a:pt x="1813804" y="0"/>
                        </a:cubicBezTo>
                        <a:cubicBezTo>
                          <a:pt x="1927686" y="-1589"/>
                          <a:pt x="2116547" y="7184"/>
                          <a:pt x="2354763" y="0"/>
                        </a:cubicBezTo>
                        <a:cubicBezTo>
                          <a:pt x="2592979" y="-7184"/>
                          <a:pt x="2863919" y="3952"/>
                          <a:pt x="3182112" y="0"/>
                        </a:cubicBezTo>
                        <a:cubicBezTo>
                          <a:pt x="3182030" y="4406"/>
                          <a:pt x="3182023" y="9982"/>
                          <a:pt x="3182112" y="18288"/>
                        </a:cubicBezTo>
                        <a:cubicBezTo>
                          <a:pt x="2938288" y="16038"/>
                          <a:pt x="2724925" y="29080"/>
                          <a:pt x="2577511" y="18288"/>
                        </a:cubicBezTo>
                        <a:cubicBezTo>
                          <a:pt x="2430097" y="7496"/>
                          <a:pt x="2119926" y="47706"/>
                          <a:pt x="1972909" y="18288"/>
                        </a:cubicBezTo>
                        <a:cubicBezTo>
                          <a:pt x="1825892" y="-11130"/>
                          <a:pt x="1597470" y="43818"/>
                          <a:pt x="1368308" y="18288"/>
                        </a:cubicBezTo>
                        <a:cubicBezTo>
                          <a:pt x="1139146" y="-7242"/>
                          <a:pt x="981628" y="18679"/>
                          <a:pt x="668244" y="18288"/>
                        </a:cubicBezTo>
                        <a:cubicBezTo>
                          <a:pt x="354860" y="17897"/>
                          <a:pt x="259749" y="211"/>
                          <a:pt x="0" y="18288"/>
                        </a:cubicBezTo>
                        <a:cubicBezTo>
                          <a:pt x="189" y="14288"/>
                          <a:pt x="-703" y="374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AOTA Video:  What is OT?</a:t>
            </a:r>
          </a:p>
        </p:txBody>
      </p:sp>
      <p:graphicFrame>
        <p:nvGraphicFramePr>
          <p:cNvPr id="5" name="Content Placeholder 2">
            <a:extLst>
              <a:ext uri="{FF2B5EF4-FFF2-40B4-BE49-F238E27FC236}">
                <a16:creationId xmlns:a16="http://schemas.microsoft.com/office/drawing/2014/main" id="{9B06D8E9-CE13-A0C2-8F18-13B8E6D643FC}"/>
              </a:ext>
            </a:extLst>
          </p:cNvPr>
          <p:cNvGraphicFramePr>
            <a:graphicFrameLocks noGrp="1"/>
          </p:cNvGraphicFramePr>
          <p:nvPr>
            <p:ph idx="1"/>
            <p:extLst>
              <p:ext uri="{D42A27DB-BD31-4B8C-83A1-F6EECF244321}">
                <p14:modId xmlns:p14="http://schemas.microsoft.com/office/powerpoint/2010/main" val="2390860717"/>
              </p:ext>
            </p:extLst>
          </p:nvPr>
        </p:nvGraphicFramePr>
        <p:xfrm>
          <a:off x="382137" y="1542197"/>
          <a:ext cx="8533263" cy="47824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897588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08953E74-D241-4DDF-8508-F0365EA13A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5C3C901A-B2F4-4A3C-BCDD-7C8D587ECA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9144000" cy="2371134"/>
          </a:xfrm>
          <a:custGeom>
            <a:avLst/>
            <a:gdLst>
              <a:gd name="connsiteX0" fmla="*/ 0 w 12192000"/>
              <a:gd name="connsiteY0" fmla="*/ 0 h 2515690"/>
              <a:gd name="connsiteX1" fmla="*/ 170442 w 12192000"/>
              <a:gd name="connsiteY1" fmla="*/ 96074 h 2515690"/>
              <a:gd name="connsiteX2" fmla="*/ 424739 w 12192000"/>
              <a:gd name="connsiteY2" fmla="*/ 224865 h 2515690"/>
              <a:gd name="connsiteX3" fmla="*/ 748273 w 12192000"/>
              <a:gd name="connsiteY3" fmla="*/ 373939 h 2515690"/>
              <a:gd name="connsiteX4" fmla="*/ 1037058 w 12192000"/>
              <a:gd name="connsiteY4" fmla="*/ 499994 h 2515690"/>
              <a:gd name="connsiteX5" fmla="*/ 1101312 w 12192000"/>
              <a:gd name="connsiteY5" fmla="*/ 428540 h 2515690"/>
              <a:gd name="connsiteX6" fmla="*/ 1367071 w 12192000"/>
              <a:gd name="connsiteY6" fmla="*/ 516118 h 2515690"/>
              <a:gd name="connsiteX7" fmla="*/ 2189943 w 12192000"/>
              <a:gd name="connsiteY7" fmla="*/ 794533 h 2515690"/>
              <a:gd name="connsiteX8" fmla="*/ 2390329 w 12192000"/>
              <a:gd name="connsiteY8" fmla="*/ 920897 h 2515690"/>
              <a:gd name="connsiteX9" fmla="*/ 2459570 w 12192000"/>
              <a:gd name="connsiteY9" fmla="*/ 983740 h 2515690"/>
              <a:gd name="connsiteX10" fmla="*/ 2503252 w 12192000"/>
              <a:gd name="connsiteY10" fmla="*/ 1000151 h 2515690"/>
              <a:gd name="connsiteX11" fmla="*/ 2503252 w 12192000"/>
              <a:gd name="connsiteY11" fmla="*/ 1008273 h 2515690"/>
              <a:gd name="connsiteX12" fmla="*/ 2511191 w 12192000"/>
              <a:gd name="connsiteY12" fmla="*/ 1009499 h 2515690"/>
              <a:gd name="connsiteX13" fmla="*/ 2565029 w 12192000"/>
              <a:gd name="connsiteY13" fmla="*/ 1015977 h 2515690"/>
              <a:gd name="connsiteX14" fmla="*/ 2593745 w 12192000"/>
              <a:gd name="connsiteY14" fmla="*/ 1019963 h 2515690"/>
              <a:gd name="connsiteX15" fmla="*/ 2591015 w 12192000"/>
              <a:gd name="connsiteY15" fmla="*/ 1019651 h 2515690"/>
              <a:gd name="connsiteX16" fmla="*/ 2590137 w 12192000"/>
              <a:gd name="connsiteY16" fmla="*/ 1019549 h 2515690"/>
              <a:gd name="connsiteX17" fmla="*/ 2589021 w 12192000"/>
              <a:gd name="connsiteY17" fmla="*/ 1019424 h 2515690"/>
              <a:gd name="connsiteX18" fmla="*/ 2591015 w 12192000"/>
              <a:gd name="connsiteY18" fmla="*/ 1019651 h 2515690"/>
              <a:gd name="connsiteX19" fmla="*/ 2602385 w 12192000"/>
              <a:gd name="connsiteY19" fmla="*/ 1020975 h 2515690"/>
              <a:gd name="connsiteX20" fmla="*/ 2614445 w 12192000"/>
              <a:gd name="connsiteY20" fmla="*/ 1022389 h 2515690"/>
              <a:gd name="connsiteX21" fmla="*/ 2614445 w 12192000"/>
              <a:gd name="connsiteY21" fmla="*/ 1020966 h 2515690"/>
              <a:gd name="connsiteX22" fmla="*/ 2676661 w 12192000"/>
              <a:gd name="connsiteY22" fmla="*/ 1029355 h 2515690"/>
              <a:gd name="connsiteX23" fmla="*/ 2788597 w 12192000"/>
              <a:gd name="connsiteY23" fmla="*/ 1048926 h 2515690"/>
              <a:gd name="connsiteX24" fmla="*/ 2812742 w 12192000"/>
              <a:gd name="connsiteY24" fmla="*/ 1057667 h 2515690"/>
              <a:gd name="connsiteX25" fmla="*/ 2970201 w 12192000"/>
              <a:gd name="connsiteY25" fmla="*/ 949091 h 2515690"/>
              <a:gd name="connsiteX26" fmla="*/ 3030610 w 12192000"/>
              <a:gd name="connsiteY26" fmla="*/ 1049340 h 2515690"/>
              <a:gd name="connsiteX27" fmla="*/ 3058913 w 12192000"/>
              <a:gd name="connsiteY27" fmla="*/ 1048085 h 2515690"/>
              <a:gd name="connsiteX28" fmla="*/ 3072697 w 12192000"/>
              <a:gd name="connsiteY28" fmla="*/ 1045316 h 2515690"/>
              <a:gd name="connsiteX29" fmla="*/ 3083305 w 12192000"/>
              <a:gd name="connsiteY29" fmla="*/ 1040550 h 2515690"/>
              <a:gd name="connsiteX30" fmla="*/ 3125603 w 12192000"/>
              <a:gd name="connsiteY30" fmla="*/ 1004583 h 2515690"/>
              <a:gd name="connsiteX31" fmla="*/ 3385106 w 12192000"/>
              <a:gd name="connsiteY31" fmla="*/ 1042233 h 2515690"/>
              <a:gd name="connsiteX32" fmla="*/ 3424945 w 12192000"/>
              <a:gd name="connsiteY32" fmla="*/ 1065268 h 2515690"/>
              <a:gd name="connsiteX33" fmla="*/ 3436948 w 12192000"/>
              <a:gd name="connsiteY33" fmla="*/ 1068018 h 2515690"/>
              <a:gd name="connsiteX34" fmla="*/ 3466714 w 12192000"/>
              <a:gd name="connsiteY34" fmla="*/ 1063419 h 2515690"/>
              <a:gd name="connsiteX35" fmla="*/ 3550909 w 12192000"/>
              <a:gd name="connsiteY35" fmla="*/ 1044511 h 2515690"/>
              <a:gd name="connsiteX36" fmla="*/ 3555900 w 12192000"/>
              <a:gd name="connsiteY36" fmla="*/ 1041996 h 2515690"/>
              <a:gd name="connsiteX37" fmla="*/ 3625978 w 12192000"/>
              <a:gd name="connsiteY37" fmla="*/ 1023459 h 2515690"/>
              <a:gd name="connsiteX38" fmla="*/ 3632465 w 12192000"/>
              <a:gd name="connsiteY38" fmla="*/ 1023522 h 2515690"/>
              <a:gd name="connsiteX39" fmla="*/ 3649063 w 12192000"/>
              <a:gd name="connsiteY39" fmla="*/ 1018726 h 2515690"/>
              <a:gd name="connsiteX40" fmla="*/ 3805954 w 12192000"/>
              <a:gd name="connsiteY40" fmla="*/ 917517 h 2515690"/>
              <a:gd name="connsiteX41" fmla="*/ 4020506 w 12192000"/>
              <a:gd name="connsiteY41" fmla="*/ 816231 h 2515690"/>
              <a:gd name="connsiteX42" fmla="*/ 4233682 w 12192000"/>
              <a:gd name="connsiteY42" fmla="*/ 799511 h 2515690"/>
              <a:gd name="connsiteX43" fmla="*/ 4306552 w 12192000"/>
              <a:gd name="connsiteY43" fmla="*/ 610207 h 2515690"/>
              <a:gd name="connsiteX44" fmla="*/ 4816604 w 12192000"/>
              <a:gd name="connsiteY44" fmla="*/ 773163 h 2515690"/>
              <a:gd name="connsiteX45" fmla="*/ 4916502 w 12192000"/>
              <a:gd name="connsiteY45" fmla="*/ 788104 h 2515690"/>
              <a:gd name="connsiteX46" fmla="*/ 5224415 w 12192000"/>
              <a:gd name="connsiteY46" fmla="*/ 674418 h 2515690"/>
              <a:gd name="connsiteX47" fmla="*/ 5274077 w 12192000"/>
              <a:gd name="connsiteY47" fmla="*/ 655978 h 2515690"/>
              <a:gd name="connsiteX48" fmla="*/ 5371217 w 12192000"/>
              <a:gd name="connsiteY48" fmla="*/ 614372 h 2515690"/>
              <a:gd name="connsiteX49" fmla="*/ 5364523 w 12192000"/>
              <a:gd name="connsiteY49" fmla="*/ 502501 h 2515690"/>
              <a:gd name="connsiteX50" fmla="*/ 5457871 w 12192000"/>
              <a:gd name="connsiteY50" fmla="*/ 558285 h 2515690"/>
              <a:gd name="connsiteX51" fmla="*/ 5750580 w 12192000"/>
              <a:gd name="connsiteY51" fmla="*/ 663503 h 2515690"/>
              <a:gd name="connsiteX52" fmla="*/ 5976618 w 12192000"/>
              <a:gd name="connsiteY52" fmla="*/ 582652 h 2515690"/>
              <a:gd name="connsiteX53" fmla="*/ 6009346 w 12192000"/>
              <a:gd name="connsiteY53" fmla="*/ 559470 h 2515690"/>
              <a:gd name="connsiteX54" fmla="*/ 6069735 w 12192000"/>
              <a:gd name="connsiteY54" fmla="*/ 587803 h 2515690"/>
              <a:gd name="connsiteX55" fmla="*/ 6270319 w 12192000"/>
              <a:gd name="connsiteY55" fmla="*/ 643982 h 2515690"/>
              <a:gd name="connsiteX56" fmla="*/ 6406781 w 12192000"/>
              <a:gd name="connsiteY56" fmla="*/ 672327 h 2515690"/>
              <a:gd name="connsiteX57" fmla="*/ 6469508 w 12192000"/>
              <a:gd name="connsiteY57" fmla="*/ 708574 h 2515690"/>
              <a:gd name="connsiteX58" fmla="*/ 6515869 w 12192000"/>
              <a:gd name="connsiteY58" fmla="*/ 715738 h 2515690"/>
              <a:gd name="connsiteX59" fmla="*/ 6725938 w 12192000"/>
              <a:gd name="connsiteY59" fmla="*/ 691128 h 2515690"/>
              <a:gd name="connsiteX60" fmla="*/ 6778240 w 12192000"/>
              <a:gd name="connsiteY60" fmla="*/ 678998 h 2515690"/>
              <a:gd name="connsiteX61" fmla="*/ 6806944 w 12192000"/>
              <a:gd name="connsiteY61" fmla="*/ 646178 h 2515690"/>
              <a:gd name="connsiteX62" fmla="*/ 6830632 w 12192000"/>
              <a:gd name="connsiteY62" fmla="*/ 633915 h 2515690"/>
              <a:gd name="connsiteX63" fmla="*/ 6858072 w 12192000"/>
              <a:gd name="connsiteY63" fmla="*/ 646178 h 2515690"/>
              <a:gd name="connsiteX64" fmla="*/ 6891322 w 12192000"/>
              <a:gd name="connsiteY64" fmla="*/ 678998 h 2515690"/>
              <a:gd name="connsiteX65" fmla="*/ 6951905 w 12192000"/>
              <a:gd name="connsiteY65" fmla="*/ 691128 h 2515690"/>
              <a:gd name="connsiteX66" fmla="*/ 7195246 w 12192000"/>
              <a:gd name="connsiteY66" fmla="*/ 715738 h 2515690"/>
              <a:gd name="connsiteX67" fmla="*/ 7248949 w 12192000"/>
              <a:gd name="connsiteY67" fmla="*/ 708574 h 2515690"/>
              <a:gd name="connsiteX68" fmla="*/ 7321609 w 12192000"/>
              <a:gd name="connsiteY68" fmla="*/ 672327 h 2515690"/>
              <a:gd name="connsiteX69" fmla="*/ 7479684 w 12192000"/>
              <a:gd name="connsiteY69" fmla="*/ 643982 h 2515690"/>
              <a:gd name="connsiteX70" fmla="*/ 7712035 w 12192000"/>
              <a:gd name="connsiteY70" fmla="*/ 587803 h 2515690"/>
              <a:gd name="connsiteX71" fmla="*/ 7781987 w 12192000"/>
              <a:gd name="connsiteY71" fmla="*/ 559470 h 2515690"/>
              <a:gd name="connsiteX72" fmla="*/ 7819900 w 12192000"/>
              <a:gd name="connsiteY72" fmla="*/ 582652 h 2515690"/>
              <a:gd name="connsiteX73" fmla="*/ 8081736 w 12192000"/>
              <a:gd name="connsiteY73" fmla="*/ 663503 h 2515690"/>
              <a:gd name="connsiteX74" fmla="*/ 8420801 w 12192000"/>
              <a:gd name="connsiteY74" fmla="*/ 558285 h 2515690"/>
              <a:gd name="connsiteX75" fmla="*/ 8528933 w 12192000"/>
              <a:gd name="connsiteY75" fmla="*/ 502501 h 2515690"/>
              <a:gd name="connsiteX76" fmla="*/ 8521178 w 12192000"/>
              <a:gd name="connsiteY76" fmla="*/ 614372 h 2515690"/>
              <a:gd name="connsiteX77" fmla="*/ 8633702 w 12192000"/>
              <a:gd name="connsiteY77" fmla="*/ 655978 h 2515690"/>
              <a:gd name="connsiteX78" fmla="*/ 8691231 w 12192000"/>
              <a:gd name="connsiteY78" fmla="*/ 674418 h 2515690"/>
              <a:gd name="connsiteX79" fmla="*/ 9047908 w 12192000"/>
              <a:gd name="connsiteY79" fmla="*/ 788104 h 2515690"/>
              <a:gd name="connsiteX80" fmla="*/ 9163628 w 12192000"/>
              <a:gd name="connsiteY80" fmla="*/ 773163 h 2515690"/>
              <a:gd name="connsiteX81" fmla="*/ 9754459 w 12192000"/>
              <a:gd name="connsiteY81" fmla="*/ 610207 h 2515690"/>
              <a:gd name="connsiteX82" fmla="*/ 9838868 w 12192000"/>
              <a:gd name="connsiteY82" fmla="*/ 799511 h 2515690"/>
              <a:gd name="connsiteX83" fmla="*/ 10085808 w 12192000"/>
              <a:gd name="connsiteY83" fmla="*/ 816231 h 2515690"/>
              <a:gd name="connsiteX84" fmla="*/ 10334338 w 12192000"/>
              <a:gd name="connsiteY84" fmla="*/ 917517 h 2515690"/>
              <a:gd name="connsiteX85" fmla="*/ 10516076 w 12192000"/>
              <a:gd name="connsiteY85" fmla="*/ 1018726 h 2515690"/>
              <a:gd name="connsiteX86" fmla="*/ 10535302 w 12192000"/>
              <a:gd name="connsiteY86" fmla="*/ 1023522 h 2515690"/>
              <a:gd name="connsiteX87" fmla="*/ 10542819 w 12192000"/>
              <a:gd name="connsiteY87" fmla="*/ 1023458 h 2515690"/>
              <a:gd name="connsiteX88" fmla="*/ 10623994 w 12192000"/>
              <a:gd name="connsiteY88" fmla="*/ 1041996 h 2515690"/>
              <a:gd name="connsiteX89" fmla="*/ 10629774 w 12192000"/>
              <a:gd name="connsiteY89" fmla="*/ 1044511 h 2515690"/>
              <a:gd name="connsiteX90" fmla="*/ 10727305 w 12192000"/>
              <a:gd name="connsiteY90" fmla="*/ 1063419 h 2515690"/>
              <a:gd name="connsiteX91" fmla="*/ 10761785 w 12192000"/>
              <a:gd name="connsiteY91" fmla="*/ 1068017 h 2515690"/>
              <a:gd name="connsiteX92" fmla="*/ 10775688 w 12192000"/>
              <a:gd name="connsiteY92" fmla="*/ 1065268 h 2515690"/>
              <a:gd name="connsiteX93" fmla="*/ 10821837 w 12192000"/>
              <a:gd name="connsiteY93" fmla="*/ 1042232 h 2515690"/>
              <a:gd name="connsiteX94" fmla="*/ 11122438 w 12192000"/>
              <a:gd name="connsiteY94" fmla="*/ 1004583 h 2515690"/>
              <a:gd name="connsiteX95" fmla="*/ 11171433 w 12192000"/>
              <a:gd name="connsiteY95" fmla="*/ 1040550 h 2515690"/>
              <a:gd name="connsiteX96" fmla="*/ 11183724 w 12192000"/>
              <a:gd name="connsiteY96" fmla="*/ 1045316 h 2515690"/>
              <a:gd name="connsiteX97" fmla="*/ 11199690 w 12192000"/>
              <a:gd name="connsiteY97" fmla="*/ 1048085 h 2515690"/>
              <a:gd name="connsiteX98" fmla="*/ 11232475 w 12192000"/>
              <a:gd name="connsiteY98" fmla="*/ 1049340 h 2515690"/>
              <a:gd name="connsiteX99" fmla="*/ 11302451 w 12192000"/>
              <a:gd name="connsiteY99" fmla="*/ 949091 h 2515690"/>
              <a:gd name="connsiteX100" fmla="*/ 11484849 w 12192000"/>
              <a:gd name="connsiteY100" fmla="*/ 1057667 h 2515690"/>
              <a:gd name="connsiteX101" fmla="*/ 11512818 w 12192000"/>
              <a:gd name="connsiteY101" fmla="*/ 1048926 h 2515690"/>
              <a:gd name="connsiteX102" fmla="*/ 11642481 w 12192000"/>
              <a:gd name="connsiteY102" fmla="*/ 1029355 h 2515690"/>
              <a:gd name="connsiteX103" fmla="*/ 11714551 w 12192000"/>
              <a:gd name="connsiteY103" fmla="*/ 1020966 h 2515690"/>
              <a:gd name="connsiteX104" fmla="*/ 11714551 w 12192000"/>
              <a:gd name="connsiteY104" fmla="*/ 1022389 h 2515690"/>
              <a:gd name="connsiteX105" fmla="*/ 11728519 w 12192000"/>
              <a:gd name="connsiteY105" fmla="*/ 1020975 h 2515690"/>
              <a:gd name="connsiteX106" fmla="*/ 11741691 w 12192000"/>
              <a:gd name="connsiteY106" fmla="*/ 1019651 h 2515690"/>
              <a:gd name="connsiteX107" fmla="*/ 11743999 w 12192000"/>
              <a:gd name="connsiteY107" fmla="*/ 1019424 h 2515690"/>
              <a:gd name="connsiteX108" fmla="*/ 11742709 w 12192000"/>
              <a:gd name="connsiteY108" fmla="*/ 1019549 h 2515690"/>
              <a:gd name="connsiteX109" fmla="*/ 11741691 w 12192000"/>
              <a:gd name="connsiteY109" fmla="*/ 1019651 h 2515690"/>
              <a:gd name="connsiteX110" fmla="*/ 11738529 w 12192000"/>
              <a:gd name="connsiteY110" fmla="*/ 1019963 h 2515690"/>
              <a:gd name="connsiteX111" fmla="*/ 11771791 w 12192000"/>
              <a:gd name="connsiteY111" fmla="*/ 1015977 h 2515690"/>
              <a:gd name="connsiteX112" fmla="*/ 11834157 w 12192000"/>
              <a:gd name="connsiteY112" fmla="*/ 1009499 h 2515690"/>
              <a:gd name="connsiteX113" fmla="*/ 11843354 w 12192000"/>
              <a:gd name="connsiteY113" fmla="*/ 1008273 h 2515690"/>
              <a:gd name="connsiteX114" fmla="*/ 11843354 w 12192000"/>
              <a:gd name="connsiteY114" fmla="*/ 1000151 h 2515690"/>
              <a:gd name="connsiteX115" fmla="*/ 11893955 w 12192000"/>
              <a:gd name="connsiteY115" fmla="*/ 983740 h 2515690"/>
              <a:gd name="connsiteX116" fmla="*/ 11974160 w 12192000"/>
              <a:gd name="connsiteY116" fmla="*/ 920897 h 2515690"/>
              <a:gd name="connsiteX117" fmla="*/ 12143531 w 12192000"/>
              <a:gd name="connsiteY117" fmla="*/ 823664 h 2515690"/>
              <a:gd name="connsiteX118" fmla="*/ 12192000 w 12192000"/>
              <a:gd name="connsiteY118" fmla="*/ 801163 h 2515690"/>
              <a:gd name="connsiteX119" fmla="*/ 12192000 w 12192000"/>
              <a:gd name="connsiteY119" fmla="*/ 2515690 h 2515690"/>
              <a:gd name="connsiteX120" fmla="*/ 0 w 12192000"/>
              <a:gd name="connsiteY120" fmla="*/ 2515690 h 2515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12192000" h="2515690">
                <a:moveTo>
                  <a:pt x="0" y="0"/>
                </a:moveTo>
                <a:lnTo>
                  <a:pt x="170442" y="96074"/>
                </a:lnTo>
                <a:cubicBezTo>
                  <a:pt x="323315" y="179510"/>
                  <a:pt x="418777" y="223899"/>
                  <a:pt x="424739" y="224865"/>
                </a:cubicBezTo>
                <a:cubicBezTo>
                  <a:pt x="573781" y="248496"/>
                  <a:pt x="654649" y="314572"/>
                  <a:pt x="748273" y="373939"/>
                </a:cubicBezTo>
                <a:cubicBezTo>
                  <a:pt x="830321" y="425631"/>
                  <a:pt x="917271" y="480784"/>
                  <a:pt x="1037058" y="499994"/>
                </a:cubicBezTo>
                <a:cubicBezTo>
                  <a:pt x="1195925" y="525362"/>
                  <a:pt x="1048105" y="445478"/>
                  <a:pt x="1101312" y="428540"/>
                </a:cubicBezTo>
                <a:cubicBezTo>
                  <a:pt x="1188473" y="458169"/>
                  <a:pt x="1274625" y="505369"/>
                  <a:pt x="1367071" y="516118"/>
                </a:cubicBezTo>
                <a:cubicBezTo>
                  <a:pt x="1701323" y="554463"/>
                  <a:pt x="1964451" y="648887"/>
                  <a:pt x="2189943" y="794533"/>
                </a:cubicBezTo>
                <a:cubicBezTo>
                  <a:pt x="2255082" y="836300"/>
                  <a:pt x="2357481" y="862342"/>
                  <a:pt x="2390329" y="920897"/>
                </a:cubicBezTo>
                <a:cubicBezTo>
                  <a:pt x="2406050" y="949359"/>
                  <a:pt x="2430126" y="969285"/>
                  <a:pt x="2459570" y="983740"/>
                </a:cubicBezTo>
                <a:lnTo>
                  <a:pt x="2503252" y="1000151"/>
                </a:lnTo>
                <a:lnTo>
                  <a:pt x="2503252" y="1008273"/>
                </a:lnTo>
                <a:lnTo>
                  <a:pt x="2511191" y="1009499"/>
                </a:lnTo>
                <a:cubicBezTo>
                  <a:pt x="2529847" y="1011974"/>
                  <a:pt x="2562849" y="1015701"/>
                  <a:pt x="2565029" y="1015977"/>
                </a:cubicBezTo>
                <a:cubicBezTo>
                  <a:pt x="2610845" y="1021778"/>
                  <a:pt x="2601577" y="1020837"/>
                  <a:pt x="2593745" y="1019963"/>
                </a:cubicBezTo>
                <a:lnTo>
                  <a:pt x="2591015" y="1019651"/>
                </a:lnTo>
                <a:lnTo>
                  <a:pt x="2590137" y="1019549"/>
                </a:lnTo>
                <a:cubicBezTo>
                  <a:pt x="2588203" y="1019326"/>
                  <a:pt x="2588125" y="1019321"/>
                  <a:pt x="2589021" y="1019424"/>
                </a:cubicBezTo>
                <a:lnTo>
                  <a:pt x="2591015" y="1019651"/>
                </a:lnTo>
                <a:lnTo>
                  <a:pt x="2602385" y="1020975"/>
                </a:lnTo>
                <a:lnTo>
                  <a:pt x="2614445" y="1022389"/>
                </a:lnTo>
                <a:lnTo>
                  <a:pt x="2614445" y="1020966"/>
                </a:lnTo>
                <a:lnTo>
                  <a:pt x="2676661" y="1029355"/>
                </a:lnTo>
                <a:cubicBezTo>
                  <a:pt x="2715592" y="1034194"/>
                  <a:pt x="2753901" y="1039695"/>
                  <a:pt x="2788597" y="1048926"/>
                </a:cubicBezTo>
                <a:lnTo>
                  <a:pt x="2812742" y="1057667"/>
                </a:lnTo>
                <a:lnTo>
                  <a:pt x="2970201" y="949091"/>
                </a:lnTo>
                <a:cubicBezTo>
                  <a:pt x="3052785" y="982961"/>
                  <a:pt x="2996105" y="1020057"/>
                  <a:pt x="3030610" y="1049340"/>
                </a:cubicBezTo>
                <a:cubicBezTo>
                  <a:pt x="3039005" y="1048442"/>
                  <a:pt x="3049621" y="1048500"/>
                  <a:pt x="3058913" y="1048085"/>
                </a:cubicBezTo>
                <a:lnTo>
                  <a:pt x="3072697" y="1045316"/>
                </a:lnTo>
                <a:lnTo>
                  <a:pt x="3083305" y="1040550"/>
                </a:lnTo>
                <a:lnTo>
                  <a:pt x="3125603" y="1004583"/>
                </a:lnTo>
                <a:cubicBezTo>
                  <a:pt x="3221669" y="925596"/>
                  <a:pt x="3242489" y="937564"/>
                  <a:pt x="3385106" y="1042233"/>
                </a:cubicBezTo>
                <a:cubicBezTo>
                  <a:pt x="3399403" y="1052670"/>
                  <a:pt x="3412529" y="1060209"/>
                  <a:pt x="3424945" y="1065268"/>
                </a:cubicBezTo>
                <a:lnTo>
                  <a:pt x="3436948" y="1068018"/>
                </a:lnTo>
                <a:lnTo>
                  <a:pt x="3466714" y="1063419"/>
                </a:lnTo>
                <a:lnTo>
                  <a:pt x="3550909" y="1044511"/>
                </a:lnTo>
                <a:lnTo>
                  <a:pt x="3555900" y="1041996"/>
                </a:lnTo>
                <a:cubicBezTo>
                  <a:pt x="3573827" y="1033454"/>
                  <a:pt x="3594382" y="1025941"/>
                  <a:pt x="3625978" y="1023459"/>
                </a:cubicBezTo>
                <a:lnTo>
                  <a:pt x="3632465" y="1023522"/>
                </a:lnTo>
                <a:lnTo>
                  <a:pt x="3649063" y="1018726"/>
                </a:lnTo>
                <a:cubicBezTo>
                  <a:pt x="3741849" y="989371"/>
                  <a:pt x="3810578" y="953657"/>
                  <a:pt x="3805954" y="917517"/>
                </a:cubicBezTo>
                <a:cubicBezTo>
                  <a:pt x="4031729" y="953901"/>
                  <a:pt x="4031729" y="953901"/>
                  <a:pt x="4020506" y="816231"/>
                </a:cubicBezTo>
                <a:cubicBezTo>
                  <a:pt x="4171643" y="865324"/>
                  <a:pt x="4206308" y="864422"/>
                  <a:pt x="4233682" y="799511"/>
                </a:cubicBezTo>
                <a:cubicBezTo>
                  <a:pt x="4260226" y="737017"/>
                  <a:pt x="4254728" y="668575"/>
                  <a:pt x="4306552" y="610207"/>
                </a:cubicBezTo>
                <a:cubicBezTo>
                  <a:pt x="4495313" y="657923"/>
                  <a:pt x="4699922" y="667347"/>
                  <a:pt x="4816604" y="773163"/>
                </a:cubicBezTo>
                <a:cubicBezTo>
                  <a:pt x="4834734" y="789836"/>
                  <a:pt x="4890507" y="799946"/>
                  <a:pt x="4916502" y="788104"/>
                </a:cubicBezTo>
                <a:cubicBezTo>
                  <a:pt x="5013526" y="746101"/>
                  <a:pt x="5238129" y="796871"/>
                  <a:pt x="5224415" y="674418"/>
                </a:cubicBezTo>
                <a:cubicBezTo>
                  <a:pt x="5223051" y="659300"/>
                  <a:pt x="5240524" y="644890"/>
                  <a:pt x="5274077" y="655978"/>
                </a:cubicBezTo>
                <a:cubicBezTo>
                  <a:pt x="5388582" y="694066"/>
                  <a:pt x="5367022" y="644784"/>
                  <a:pt x="5371217" y="614372"/>
                </a:cubicBezTo>
                <a:cubicBezTo>
                  <a:pt x="5375856" y="577567"/>
                  <a:pt x="5319010" y="537578"/>
                  <a:pt x="5364523" y="502501"/>
                </a:cubicBezTo>
                <a:cubicBezTo>
                  <a:pt x="5425408" y="508891"/>
                  <a:pt x="5433299" y="538191"/>
                  <a:pt x="5457871" y="558285"/>
                </a:cubicBezTo>
                <a:cubicBezTo>
                  <a:pt x="5530352" y="617005"/>
                  <a:pt x="5609566" y="664386"/>
                  <a:pt x="5750580" y="663503"/>
                </a:cubicBezTo>
                <a:cubicBezTo>
                  <a:pt x="5864519" y="662926"/>
                  <a:pt x="5966527" y="666650"/>
                  <a:pt x="5976618" y="582652"/>
                </a:cubicBezTo>
                <a:cubicBezTo>
                  <a:pt x="5978145" y="569455"/>
                  <a:pt x="5990792" y="562346"/>
                  <a:pt x="6009346" y="559470"/>
                </a:cubicBezTo>
                <a:cubicBezTo>
                  <a:pt x="6030639" y="568485"/>
                  <a:pt x="6052592" y="577083"/>
                  <a:pt x="6069735" y="587803"/>
                </a:cubicBezTo>
                <a:cubicBezTo>
                  <a:pt x="6126182" y="623812"/>
                  <a:pt x="6196945" y="634730"/>
                  <a:pt x="6270319" y="643982"/>
                </a:cubicBezTo>
                <a:cubicBezTo>
                  <a:pt x="6317101" y="649940"/>
                  <a:pt x="6363466" y="657107"/>
                  <a:pt x="6406781" y="672327"/>
                </a:cubicBezTo>
                <a:cubicBezTo>
                  <a:pt x="6433586" y="681598"/>
                  <a:pt x="6454928" y="693402"/>
                  <a:pt x="6469508" y="708574"/>
                </a:cubicBezTo>
                <a:cubicBezTo>
                  <a:pt x="6482729" y="721786"/>
                  <a:pt x="6496225" y="725422"/>
                  <a:pt x="6515869" y="715738"/>
                </a:cubicBezTo>
                <a:cubicBezTo>
                  <a:pt x="6572200" y="688353"/>
                  <a:pt x="6639257" y="676241"/>
                  <a:pt x="6725938" y="691128"/>
                </a:cubicBezTo>
                <a:cubicBezTo>
                  <a:pt x="6752109" y="695629"/>
                  <a:pt x="6772625" y="691505"/>
                  <a:pt x="6778240" y="678998"/>
                </a:cubicBezTo>
                <a:cubicBezTo>
                  <a:pt x="6784286" y="665981"/>
                  <a:pt x="6794269" y="655280"/>
                  <a:pt x="6806944" y="646178"/>
                </a:cubicBezTo>
                <a:lnTo>
                  <a:pt x="6830632" y="633915"/>
                </a:lnTo>
                <a:lnTo>
                  <a:pt x="6858072" y="646178"/>
                </a:lnTo>
                <a:cubicBezTo>
                  <a:pt x="6872754" y="655280"/>
                  <a:pt x="6884317" y="665981"/>
                  <a:pt x="6891322" y="678998"/>
                </a:cubicBezTo>
                <a:cubicBezTo>
                  <a:pt x="6897826" y="691505"/>
                  <a:pt x="6921592" y="695629"/>
                  <a:pt x="6951905" y="691128"/>
                </a:cubicBezTo>
                <a:cubicBezTo>
                  <a:pt x="7052317" y="676241"/>
                  <a:pt x="7129994" y="688353"/>
                  <a:pt x="7195246" y="715738"/>
                </a:cubicBezTo>
                <a:cubicBezTo>
                  <a:pt x="7217999" y="725422"/>
                  <a:pt x="7233634" y="721786"/>
                  <a:pt x="7248949" y="708574"/>
                </a:cubicBezTo>
                <a:cubicBezTo>
                  <a:pt x="7265838" y="693402"/>
                  <a:pt x="7290560" y="681598"/>
                  <a:pt x="7321609" y="672327"/>
                </a:cubicBezTo>
                <a:cubicBezTo>
                  <a:pt x="7371785" y="657107"/>
                  <a:pt x="7425493" y="649940"/>
                  <a:pt x="7479684" y="643982"/>
                </a:cubicBezTo>
                <a:cubicBezTo>
                  <a:pt x="7564679" y="634730"/>
                  <a:pt x="7646649" y="623812"/>
                  <a:pt x="7712035" y="587803"/>
                </a:cubicBezTo>
                <a:cubicBezTo>
                  <a:pt x="7731892" y="577083"/>
                  <a:pt x="7757322" y="568485"/>
                  <a:pt x="7781987" y="559470"/>
                </a:cubicBezTo>
                <a:cubicBezTo>
                  <a:pt x="7803481" y="562346"/>
                  <a:pt x="7818130" y="569455"/>
                  <a:pt x="7819900" y="582652"/>
                </a:cubicBezTo>
                <a:cubicBezTo>
                  <a:pt x="7831588" y="666650"/>
                  <a:pt x="7949751" y="662926"/>
                  <a:pt x="8081736" y="663503"/>
                </a:cubicBezTo>
                <a:cubicBezTo>
                  <a:pt x="8245081" y="664386"/>
                  <a:pt x="8336842" y="617005"/>
                  <a:pt x="8420801" y="558285"/>
                </a:cubicBezTo>
                <a:cubicBezTo>
                  <a:pt x="8449265" y="538191"/>
                  <a:pt x="8458404" y="508890"/>
                  <a:pt x="8528933" y="502501"/>
                </a:cubicBezTo>
                <a:cubicBezTo>
                  <a:pt x="8581654" y="537578"/>
                  <a:pt x="8515805" y="577567"/>
                  <a:pt x="8521178" y="614372"/>
                </a:cubicBezTo>
                <a:cubicBezTo>
                  <a:pt x="8526038" y="644784"/>
                  <a:pt x="8501063" y="694066"/>
                  <a:pt x="8633702" y="655978"/>
                </a:cubicBezTo>
                <a:cubicBezTo>
                  <a:pt x="8672570" y="644890"/>
                  <a:pt x="8692811" y="659300"/>
                  <a:pt x="8691231" y="674418"/>
                </a:cubicBezTo>
                <a:cubicBezTo>
                  <a:pt x="8675345" y="796871"/>
                  <a:pt x="8935518" y="746101"/>
                  <a:pt x="9047908" y="788104"/>
                </a:cubicBezTo>
                <a:cubicBezTo>
                  <a:pt x="9078021" y="799946"/>
                  <a:pt x="9142627" y="789836"/>
                  <a:pt x="9163628" y="773163"/>
                </a:cubicBezTo>
                <a:cubicBezTo>
                  <a:pt x="9298789" y="667347"/>
                  <a:pt x="9535801" y="657923"/>
                  <a:pt x="9754459" y="610207"/>
                </a:cubicBezTo>
                <a:cubicBezTo>
                  <a:pt x="9814490" y="668575"/>
                  <a:pt x="9808123" y="737017"/>
                  <a:pt x="9838868" y="799511"/>
                </a:cubicBezTo>
                <a:cubicBezTo>
                  <a:pt x="9870579" y="864422"/>
                  <a:pt x="9910733" y="865324"/>
                  <a:pt x="10085808" y="816231"/>
                </a:cubicBezTo>
                <a:cubicBezTo>
                  <a:pt x="10072804" y="953901"/>
                  <a:pt x="10072804" y="953901"/>
                  <a:pt x="10334338" y="917517"/>
                </a:cubicBezTo>
                <a:cubicBezTo>
                  <a:pt x="10328982" y="953657"/>
                  <a:pt x="10408594" y="989371"/>
                  <a:pt x="10516076" y="1018726"/>
                </a:cubicBezTo>
                <a:lnTo>
                  <a:pt x="10535302" y="1023522"/>
                </a:lnTo>
                <a:lnTo>
                  <a:pt x="10542819" y="1023458"/>
                </a:lnTo>
                <a:cubicBezTo>
                  <a:pt x="10579419" y="1025941"/>
                  <a:pt x="10603227" y="1033454"/>
                  <a:pt x="10623994" y="1041996"/>
                </a:cubicBezTo>
                <a:lnTo>
                  <a:pt x="10629774" y="1044511"/>
                </a:lnTo>
                <a:lnTo>
                  <a:pt x="10727305" y="1063419"/>
                </a:lnTo>
                <a:lnTo>
                  <a:pt x="10761785" y="1068017"/>
                </a:lnTo>
                <a:lnTo>
                  <a:pt x="10775688" y="1065268"/>
                </a:lnTo>
                <a:cubicBezTo>
                  <a:pt x="10790070" y="1060209"/>
                  <a:pt x="10805275" y="1052670"/>
                  <a:pt x="10821837" y="1042232"/>
                </a:cubicBezTo>
                <a:cubicBezTo>
                  <a:pt x="10987041" y="937564"/>
                  <a:pt x="11011156" y="925596"/>
                  <a:pt x="11122438" y="1004583"/>
                </a:cubicBezTo>
                <a:lnTo>
                  <a:pt x="11171433" y="1040550"/>
                </a:lnTo>
                <a:lnTo>
                  <a:pt x="11183724" y="1045316"/>
                </a:lnTo>
                <a:lnTo>
                  <a:pt x="11199690" y="1048085"/>
                </a:lnTo>
                <a:cubicBezTo>
                  <a:pt x="11210452" y="1048499"/>
                  <a:pt x="11222752" y="1048442"/>
                  <a:pt x="11232475" y="1049340"/>
                </a:cubicBezTo>
                <a:cubicBezTo>
                  <a:pt x="11272445" y="1020057"/>
                  <a:pt x="11206789" y="982961"/>
                  <a:pt x="11302451" y="949091"/>
                </a:cubicBezTo>
                <a:lnTo>
                  <a:pt x="11484849" y="1057667"/>
                </a:lnTo>
                <a:lnTo>
                  <a:pt x="11512818" y="1048926"/>
                </a:lnTo>
                <a:cubicBezTo>
                  <a:pt x="11553007" y="1039695"/>
                  <a:pt x="11597385" y="1034194"/>
                  <a:pt x="11642481" y="1029355"/>
                </a:cubicBezTo>
                <a:lnTo>
                  <a:pt x="11714551" y="1020966"/>
                </a:lnTo>
                <a:lnTo>
                  <a:pt x="11714551" y="1022389"/>
                </a:lnTo>
                <a:lnTo>
                  <a:pt x="11728519" y="1020975"/>
                </a:lnTo>
                <a:lnTo>
                  <a:pt x="11741691" y="1019651"/>
                </a:lnTo>
                <a:lnTo>
                  <a:pt x="11743999" y="1019424"/>
                </a:lnTo>
                <a:cubicBezTo>
                  <a:pt x="11745037" y="1019320"/>
                  <a:pt x="11744948" y="1019326"/>
                  <a:pt x="11742709" y="1019549"/>
                </a:cubicBezTo>
                <a:lnTo>
                  <a:pt x="11741691" y="1019651"/>
                </a:lnTo>
                <a:lnTo>
                  <a:pt x="11738529" y="1019963"/>
                </a:lnTo>
                <a:cubicBezTo>
                  <a:pt x="11729455" y="1020837"/>
                  <a:pt x="11718720" y="1021778"/>
                  <a:pt x="11771791" y="1015977"/>
                </a:cubicBezTo>
                <a:cubicBezTo>
                  <a:pt x="11774317" y="1015701"/>
                  <a:pt x="11812546" y="1011974"/>
                  <a:pt x="11834157" y="1009499"/>
                </a:cubicBezTo>
                <a:lnTo>
                  <a:pt x="11843354" y="1008273"/>
                </a:lnTo>
                <a:lnTo>
                  <a:pt x="11843354" y="1000151"/>
                </a:lnTo>
                <a:lnTo>
                  <a:pt x="11893955" y="983740"/>
                </a:lnTo>
                <a:cubicBezTo>
                  <a:pt x="11928061" y="969285"/>
                  <a:pt x="11955951" y="949359"/>
                  <a:pt x="11974160" y="920897"/>
                </a:cubicBezTo>
                <a:cubicBezTo>
                  <a:pt x="12002698" y="876981"/>
                  <a:pt x="12076554" y="851353"/>
                  <a:pt x="12143531" y="823664"/>
                </a:cubicBezTo>
                <a:lnTo>
                  <a:pt x="12192000" y="801163"/>
                </a:lnTo>
                <a:lnTo>
                  <a:pt x="12192000" y="2515690"/>
                </a:lnTo>
                <a:lnTo>
                  <a:pt x="0" y="251569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solidFill>
                <a:schemeClr val="tx1"/>
              </a:solidFill>
            </a:endParaRPr>
          </a:p>
        </p:txBody>
      </p:sp>
      <p:sp>
        <p:nvSpPr>
          <p:cNvPr id="2" name="Title 1"/>
          <p:cNvSpPr>
            <a:spLocks noGrp="1"/>
          </p:cNvSpPr>
          <p:nvPr>
            <p:ph type="title"/>
          </p:nvPr>
        </p:nvSpPr>
        <p:spPr>
          <a:xfrm>
            <a:off x="628650" y="365125"/>
            <a:ext cx="7886700" cy="930275"/>
          </a:xfrm>
        </p:spPr>
        <p:txBody>
          <a:bodyPr>
            <a:normAutofit/>
          </a:bodyPr>
          <a:lstStyle/>
          <a:p>
            <a:r>
              <a:rPr lang="en-US" dirty="0"/>
              <a:t>Occupational Therapy in Action</a:t>
            </a:r>
          </a:p>
        </p:txBody>
      </p:sp>
      <p:pic>
        <p:nvPicPr>
          <p:cNvPr id="4" name="Content Placeholder 3"/>
          <p:cNvPicPr>
            <a:picLocks noGrp="1" noChangeAspect="1"/>
          </p:cNvPicPr>
          <p:nvPr>
            <p:ph idx="1"/>
          </p:nvPr>
        </p:nvPicPr>
        <p:blipFill>
          <a:blip r:embed="rId3"/>
          <a:stretch>
            <a:fillRect/>
          </a:stretch>
        </p:blipFill>
        <p:spPr>
          <a:xfrm>
            <a:off x="628650" y="2035158"/>
            <a:ext cx="2424900" cy="2771315"/>
          </a:xfrm>
          <a:prstGeom prst="rect">
            <a:avLst/>
          </a:prstGeom>
        </p:spPr>
      </p:pic>
      <p:pic>
        <p:nvPicPr>
          <p:cNvPr id="5" name="Content Placeholder 4"/>
          <p:cNvPicPr>
            <a:picLocks noChangeAspect="1"/>
          </p:cNvPicPr>
          <p:nvPr/>
        </p:nvPicPr>
        <p:blipFill>
          <a:blip r:embed="rId4"/>
          <a:stretch>
            <a:fillRect/>
          </a:stretch>
        </p:blipFill>
        <p:spPr>
          <a:xfrm>
            <a:off x="3322249" y="2035158"/>
            <a:ext cx="2511049" cy="1674033"/>
          </a:xfrm>
          <a:prstGeom prst="rect">
            <a:avLst/>
          </a:prstGeom>
        </p:spPr>
      </p:pic>
      <p:pic>
        <p:nvPicPr>
          <p:cNvPr id="6" name="Picture 5"/>
          <p:cNvPicPr>
            <a:picLocks noChangeAspect="1"/>
          </p:cNvPicPr>
          <p:nvPr/>
        </p:nvPicPr>
        <p:blipFill>
          <a:blip r:embed="rId5"/>
          <a:stretch>
            <a:fillRect/>
          </a:stretch>
        </p:blipFill>
        <p:spPr>
          <a:xfrm>
            <a:off x="6101997" y="2103214"/>
            <a:ext cx="2413353" cy="1605977"/>
          </a:xfrm>
          <a:prstGeom prst="rect">
            <a:avLst/>
          </a:prstGeom>
        </p:spPr>
      </p:pic>
      <p:pic>
        <p:nvPicPr>
          <p:cNvPr id="7" name="Picture 6"/>
          <p:cNvPicPr>
            <a:picLocks noChangeAspect="1"/>
          </p:cNvPicPr>
          <p:nvPr/>
        </p:nvPicPr>
        <p:blipFill>
          <a:blip r:embed="rId6"/>
          <a:stretch>
            <a:fillRect/>
          </a:stretch>
        </p:blipFill>
        <p:spPr>
          <a:xfrm>
            <a:off x="3876229" y="4012647"/>
            <a:ext cx="1470499" cy="1991055"/>
          </a:xfrm>
          <a:prstGeom prst="rect">
            <a:avLst/>
          </a:prstGeom>
        </p:spPr>
      </p:pic>
      <p:pic>
        <p:nvPicPr>
          <p:cNvPr id="8" name="Picture 7"/>
          <p:cNvPicPr>
            <a:picLocks noChangeAspect="1"/>
          </p:cNvPicPr>
          <p:nvPr/>
        </p:nvPicPr>
        <p:blipFill>
          <a:blip r:embed="rId7"/>
          <a:stretch>
            <a:fillRect/>
          </a:stretch>
        </p:blipFill>
        <p:spPr>
          <a:xfrm>
            <a:off x="1281293" y="5041720"/>
            <a:ext cx="2182343" cy="971370"/>
          </a:xfrm>
          <a:prstGeom prst="rect">
            <a:avLst/>
          </a:prstGeom>
        </p:spPr>
      </p:pic>
      <p:pic>
        <p:nvPicPr>
          <p:cNvPr id="9" name="Picture 8"/>
          <p:cNvPicPr>
            <a:picLocks noChangeAspect="1"/>
          </p:cNvPicPr>
          <p:nvPr/>
        </p:nvPicPr>
        <p:blipFill>
          <a:blip r:embed="rId8"/>
          <a:stretch>
            <a:fillRect/>
          </a:stretch>
        </p:blipFill>
        <p:spPr>
          <a:xfrm>
            <a:off x="5976225" y="5291307"/>
            <a:ext cx="1287987" cy="857097"/>
          </a:xfrm>
          <a:prstGeom prst="rect">
            <a:avLst/>
          </a:prstGeom>
        </p:spPr>
      </p:pic>
      <p:pic>
        <p:nvPicPr>
          <p:cNvPr id="10" name="Picture 9"/>
          <p:cNvPicPr>
            <a:picLocks noChangeAspect="1"/>
          </p:cNvPicPr>
          <p:nvPr/>
        </p:nvPicPr>
        <p:blipFill>
          <a:blip r:embed="rId9"/>
          <a:stretch>
            <a:fillRect/>
          </a:stretch>
        </p:blipFill>
        <p:spPr>
          <a:xfrm>
            <a:off x="5976225" y="3931898"/>
            <a:ext cx="2088153" cy="1166661"/>
          </a:xfrm>
          <a:prstGeom prst="rect">
            <a:avLst/>
          </a:prstGeom>
        </p:spPr>
      </p:pic>
    </p:spTree>
    <p:extLst>
      <p:ext uri="{BB962C8B-B14F-4D97-AF65-F5344CB8AC3E}">
        <p14:creationId xmlns:p14="http://schemas.microsoft.com/office/powerpoint/2010/main" val="10782715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D7A453D2-15D8-4403-815F-291FA1634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8161EA6B-09CA-445B-AB0D-8DF76FA92D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solidFill>
            <a:schemeClr val="tx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913B067F-3154-4968-A886-DF93A787EC4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075420"/>
            <a:ext cx="9036544" cy="4093306"/>
            <a:chOff x="1" y="2075420"/>
            <a:chExt cx="12048729" cy="4093306"/>
          </a:xfrm>
        </p:grpSpPr>
        <p:sp>
          <p:nvSpPr>
            <p:cNvPr id="26" name="Oval 25">
              <a:extLst>
                <a:ext uri="{FF2B5EF4-FFF2-40B4-BE49-F238E27FC236}">
                  <a16:creationId xmlns:a16="http://schemas.microsoft.com/office/drawing/2014/main" id="{97583D6C-C05B-47AB-8540-B2700B82A4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6501AD91-D973-4968-95E4-4C26CFDF8F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C165989-F5FE-4BB6-9817-E7828CB1D6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6B0649CC-B912-4E82-BEA0-DA75ECB19A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6BA08C17-C9A5-4FA8-ABC4-44FB3B8696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70DEAC6C-553C-437E-BC17-D449523375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Rectangle 32">
            <a:extLst>
              <a:ext uri="{FF2B5EF4-FFF2-40B4-BE49-F238E27FC236}">
                <a16:creationId xmlns:a16="http://schemas.microsoft.com/office/drawing/2014/main" id="{B8114C98-A349-4111-A123-E8EAB86ABE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479052" y="1131512"/>
            <a:ext cx="2796461" cy="533439"/>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670FB431-AE18-414D-92F4-1D12D199115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444654" y="317578"/>
            <a:ext cx="411480" cy="549007"/>
            <a:chOff x="7029447" y="3514725"/>
            <a:chExt cx="1285875" cy="549007"/>
          </a:xfrm>
        </p:grpSpPr>
        <p:cxnSp>
          <p:nvCxnSpPr>
            <p:cNvPr id="36" name="Straight Connector 35">
              <a:extLst>
                <a:ext uri="{FF2B5EF4-FFF2-40B4-BE49-F238E27FC236}">
                  <a16:creationId xmlns:a16="http://schemas.microsoft.com/office/drawing/2014/main" id="{24467063-D74E-4D42-8790-B9F6D69584B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A1D19BAC-1681-47BC-AAF5-92FAFFF6F4C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94347C2B-E846-452C-97AA-7E254FC1CE8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10EA2B35-7959-4C2A-84AA-FF5D94FEDE9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41" name="Rectangle 40">
            <a:extLst>
              <a:ext uri="{FF2B5EF4-FFF2-40B4-BE49-F238E27FC236}">
                <a16:creationId xmlns:a16="http://schemas.microsoft.com/office/drawing/2014/main" id="{E2D3D3F2-ABBB-4453-B1C5-1BEBF7E4DD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6140785"/>
            <a:ext cx="4571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8214E4A5-A0D2-42C4-8D14-D2A7E495F0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45785" y="5940560"/>
            <a:ext cx="1285875" cy="549007"/>
            <a:chOff x="7029447" y="3514725"/>
            <a:chExt cx="1285875" cy="549007"/>
          </a:xfrm>
        </p:grpSpPr>
        <p:cxnSp>
          <p:nvCxnSpPr>
            <p:cNvPr id="44" name="Straight Connector 43">
              <a:extLst>
                <a:ext uri="{FF2B5EF4-FFF2-40B4-BE49-F238E27FC236}">
                  <a16:creationId xmlns:a16="http://schemas.microsoft.com/office/drawing/2014/main" id="{7494D7A0-6B21-41E8-A7D3-0033BBB7915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1E141D7D-32B0-448E-A666-EA8703AFCF2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8D87E268-6345-420F-8B97-B37ED04100E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35E1622E-7FA6-4760-A2BF-A8105EBF7BB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845EC01E-87FE-00D2-77D4-2C504B3341A4}"/>
              </a:ext>
            </a:extLst>
          </p:cNvPr>
          <p:cNvSpPr>
            <a:spLocks noGrp="1"/>
          </p:cNvSpPr>
          <p:nvPr>
            <p:ph type="ctrTitle"/>
          </p:nvPr>
        </p:nvSpPr>
        <p:spPr>
          <a:xfrm>
            <a:off x="473201" y="4018137"/>
            <a:ext cx="3803416" cy="2129586"/>
          </a:xfrm>
          <a:noFill/>
        </p:spPr>
        <p:txBody>
          <a:bodyPr vert="horz" lIns="91440" tIns="45720" rIns="91440" bIns="45720" rtlCol="0" anchor="t">
            <a:normAutofit/>
          </a:bodyPr>
          <a:lstStyle/>
          <a:p>
            <a:pPr algn="l">
              <a:lnSpc>
                <a:spcPct val="90000"/>
              </a:lnSpc>
            </a:pPr>
            <a:br>
              <a:rPr lang="en-US" sz="4200" kern="1200">
                <a:solidFill>
                  <a:schemeClr val="bg1"/>
                </a:solidFill>
                <a:latin typeface="+mj-lt"/>
                <a:ea typeface="+mj-ea"/>
                <a:cs typeface="+mj-cs"/>
              </a:rPr>
            </a:br>
            <a:endParaRPr lang="en-US" sz="4200" kern="1200">
              <a:solidFill>
                <a:schemeClr val="bg1"/>
              </a:solidFill>
              <a:latin typeface="+mj-lt"/>
              <a:ea typeface="+mj-ea"/>
              <a:cs typeface="+mj-cs"/>
            </a:endParaRPr>
          </a:p>
        </p:txBody>
      </p:sp>
      <p:pic>
        <p:nvPicPr>
          <p:cNvPr id="6" name="Picture 5">
            <a:extLst>
              <a:ext uri="{FF2B5EF4-FFF2-40B4-BE49-F238E27FC236}">
                <a16:creationId xmlns:a16="http://schemas.microsoft.com/office/drawing/2014/main" id="{3FB85847-519C-4FD5-EC5A-2F57DBFFE4A2}"/>
              </a:ext>
            </a:extLst>
          </p:cNvPr>
          <p:cNvPicPr>
            <a:picLocks noChangeAspect="1"/>
          </p:cNvPicPr>
          <p:nvPr/>
        </p:nvPicPr>
        <p:blipFill>
          <a:blip r:embed="rId3"/>
          <a:stretch>
            <a:fillRect/>
          </a:stretch>
        </p:blipFill>
        <p:spPr>
          <a:xfrm>
            <a:off x="589544" y="1141826"/>
            <a:ext cx="8132299" cy="1992414"/>
          </a:xfrm>
          <a:prstGeom prst="rect">
            <a:avLst/>
          </a:prstGeom>
        </p:spPr>
      </p:pic>
      <p:grpSp>
        <p:nvGrpSpPr>
          <p:cNvPr id="49" name="Group 48">
            <a:extLst>
              <a:ext uri="{FF2B5EF4-FFF2-40B4-BE49-F238E27FC236}">
                <a16:creationId xmlns:a16="http://schemas.microsoft.com/office/drawing/2014/main" id="{1F4E1649-4D1F-4A91-AF97-A254BFDD524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317544" y="830625"/>
            <a:ext cx="304800" cy="322326"/>
            <a:chOff x="215328" y="-46937"/>
            <a:chExt cx="304800" cy="2773841"/>
          </a:xfrm>
        </p:grpSpPr>
        <p:cxnSp>
          <p:nvCxnSpPr>
            <p:cNvPr id="50" name="Straight Connector 49">
              <a:extLst>
                <a:ext uri="{FF2B5EF4-FFF2-40B4-BE49-F238E27FC236}">
                  <a16:creationId xmlns:a16="http://schemas.microsoft.com/office/drawing/2014/main" id="{FE483602-62F9-474D-9C9B-5EE4CD7671C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3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DD7D1AC0-A6C7-40E3-9841-F34AC831A48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69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F951C4DD-7427-497D-9DE3-9D731D3F456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85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0EE18298-0BF5-4D7A-921A-2F4186E8D96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201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55" name="Oval 54">
            <a:extLst>
              <a:ext uri="{FF2B5EF4-FFF2-40B4-BE49-F238E27FC236}">
                <a16:creationId xmlns:a16="http://schemas.microsoft.com/office/drawing/2014/main" id="{773AEA78-C03B-40B7-9D11-DC022119D5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600000">
            <a:off x="7613133" y="4270841"/>
            <a:ext cx="1423414" cy="1897885"/>
          </a:xfrm>
          <a:prstGeom prst="ellipse">
            <a:avLst/>
          </a:prstGeom>
          <a:gradFill>
            <a:gsLst>
              <a:gs pos="0">
                <a:schemeClr val="tx2">
                  <a:lumMod val="75000"/>
                  <a:alpha val="10000"/>
                </a:schemeClr>
              </a:gs>
              <a:gs pos="100000">
                <a:schemeClr val="tx2">
                  <a:lumMod val="60000"/>
                  <a:lumOff val="4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E4308CAB-99AA-8BF9-A0EF-926E4159BEA4}"/>
              </a:ext>
            </a:extLst>
          </p:cNvPr>
          <p:cNvSpPr>
            <a:spLocks noGrp="1"/>
          </p:cNvSpPr>
          <p:nvPr>
            <p:ph type="subTitle" idx="1"/>
          </p:nvPr>
        </p:nvSpPr>
        <p:spPr>
          <a:xfrm>
            <a:off x="1353017" y="3557377"/>
            <a:ext cx="6757157" cy="2536351"/>
          </a:xfrm>
          <a:noFill/>
        </p:spPr>
        <p:txBody>
          <a:bodyPr vert="horz" lIns="91440" tIns="45720" rIns="91440" bIns="45720" rtlCol="0" anchor="t">
            <a:normAutofit/>
          </a:bodyPr>
          <a:lstStyle/>
          <a:p>
            <a:pPr algn="l">
              <a:lnSpc>
                <a:spcPct val="90000"/>
              </a:lnSpc>
            </a:pPr>
            <a:r>
              <a:rPr lang="en-US" sz="3600" dirty="0">
                <a:solidFill>
                  <a:srgbClr val="006600"/>
                </a:solidFill>
              </a:rPr>
              <a:t>OUR PROGRAM AND CURRICULUM</a:t>
            </a:r>
          </a:p>
        </p:txBody>
      </p:sp>
    </p:spTree>
    <p:extLst>
      <p:ext uri="{BB962C8B-B14F-4D97-AF65-F5344CB8AC3E}">
        <p14:creationId xmlns:p14="http://schemas.microsoft.com/office/powerpoint/2010/main" val="31120938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CFEB548-CACC-4915-BA3A-ECFAD4BE05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37DD617-02C2-4388-A86E-BAB7BD2847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 y="0"/>
            <a:ext cx="9141714" cy="6858000"/>
          </a:xfrm>
          <a:prstGeom prst="rect">
            <a:avLst/>
          </a:prstGeom>
          <a:solidFill>
            <a:schemeClr val="bg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6971532D-ED15-4EA1-8D74-8B9D49117B1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49911" y="828635"/>
            <a:ext cx="304800" cy="322326"/>
            <a:chOff x="215328" y="-46937"/>
            <a:chExt cx="304800" cy="2773841"/>
          </a:xfrm>
        </p:grpSpPr>
        <p:cxnSp>
          <p:nvCxnSpPr>
            <p:cNvPr id="14" name="Straight Connector 13">
              <a:extLst>
                <a:ext uri="{FF2B5EF4-FFF2-40B4-BE49-F238E27FC236}">
                  <a16:creationId xmlns:a16="http://schemas.microsoft.com/office/drawing/2014/main" id="{53E0E949-6174-47F4-871C-39B2BE7B4B0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3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A81FA79-0462-498C-A7A0-4F97CB9BD0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69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9B13F096-ACB3-4289-ADE9-7BCF5727CEF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85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42D1F89-7331-4DB6-9053-DE817E604F1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201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4527D98C-AF53-420B-A7B6-DD5AA7D5339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075420"/>
            <a:ext cx="9036544" cy="4093306"/>
            <a:chOff x="1" y="2075420"/>
            <a:chExt cx="12048729" cy="4093306"/>
          </a:xfrm>
        </p:grpSpPr>
        <p:sp>
          <p:nvSpPr>
            <p:cNvPr id="20" name="Oval 19">
              <a:extLst>
                <a:ext uri="{FF2B5EF4-FFF2-40B4-BE49-F238E27FC236}">
                  <a16:creationId xmlns:a16="http://schemas.microsoft.com/office/drawing/2014/main" id="{9F0B76EE-9601-45D1-815F-6B076D42F0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1F5FB023-5222-4B9E-B6D1-A5040E4CEB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AAEED21-38DA-46C2-93A3-F597C8761F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EFB714-3172-4F11-BA4B-04073494A7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8783C632-F1E2-40EE-AFA0-EF8D52D677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80DE84-E4A8-4C12-97F1-AADA86FFB0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Rectangle 26">
            <a:extLst>
              <a:ext uri="{FF2B5EF4-FFF2-40B4-BE49-F238E27FC236}">
                <a16:creationId xmlns:a16="http://schemas.microsoft.com/office/drawing/2014/main" id="{7A4FCEB1-CD0B-4966-8A9D-F458E4F79B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479052" y="1131512"/>
            <a:ext cx="2796461" cy="533439"/>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D3866B94-A099-49F6-A378-974CED7F572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444654" y="317578"/>
            <a:ext cx="411480" cy="549007"/>
            <a:chOff x="7029447" y="3514725"/>
            <a:chExt cx="1285875" cy="549007"/>
          </a:xfrm>
        </p:grpSpPr>
        <p:cxnSp>
          <p:nvCxnSpPr>
            <p:cNvPr id="30" name="Straight Connector 29">
              <a:extLst>
                <a:ext uri="{FF2B5EF4-FFF2-40B4-BE49-F238E27FC236}">
                  <a16:creationId xmlns:a16="http://schemas.microsoft.com/office/drawing/2014/main" id="{5103C908-3FF0-4A95-851C-DF3C650FFB8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6AF400D3-D15B-4146-82E6-B2FC1194FED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602F76C8-7CAD-4B72-BD0D-072D2AFA0CD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5CEBAD8-9DE5-4790-9CD4-C384EB371D5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35" name="Rectangle 34">
            <a:extLst>
              <a:ext uri="{FF2B5EF4-FFF2-40B4-BE49-F238E27FC236}">
                <a16:creationId xmlns:a16="http://schemas.microsoft.com/office/drawing/2014/main" id="{D3B7B9BA-215A-4923-954F-3DAE9523AB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6140785"/>
            <a:ext cx="4571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34013081-B23F-45CB-A45B-562B629ADB7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45785" y="5940560"/>
            <a:ext cx="1285875" cy="549007"/>
            <a:chOff x="7029447" y="3514725"/>
            <a:chExt cx="1285875" cy="549007"/>
          </a:xfrm>
        </p:grpSpPr>
        <p:cxnSp>
          <p:nvCxnSpPr>
            <p:cNvPr id="38" name="Straight Connector 37">
              <a:extLst>
                <a:ext uri="{FF2B5EF4-FFF2-40B4-BE49-F238E27FC236}">
                  <a16:creationId xmlns:a16="http://schemas.microsoft.com/office/drawing/2014/main" id="{4B8B11FB-E867-4638-B75F-B4B7DBDDB72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BC84FC8-9600-4AE5-9E77-38E2363A300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3514F95D-50D5-4B76-B347-91D1D76F8F7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85455D4-020C-4462-8A90-3B6434A5080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15E724A7-F391-013A-1414-064841DD954F}"/>
              </a:ext>
            </a:extLst>
          </p:cNvPr>
          <p:cNvSpPr>
            <a:spLocks noGrp="1"/>
          </p:cNvSpPr>
          <p:nvPr>
            <p:ph type="title"/>
          </p:nvPr>
        </p:nvSpPr>
        <p:spPr>
          <a:xfrm>
            <a:off x="473202" y="1638216"/>
            <a:ext cx="3711172" cy="3390984"/>
          </a:xfrm>
          <a:noFill/>
        </p:spPr>
        <p:txBody>
          <a:bodyPr anchor="t">
            <a:normAutofit/>
          </a:bodyPr>
          <a:lstStyle/>
          <a:p>
            <a:pPr algn="l"/>
            <a:r>
              <a:rPr lang="en-US" sz="4200" dirty="0"/>
              <a:t>Occupational Therapy </a:t>
            </a:r>
            <a:br>
              <a:rPr lang="en-US" sz="4200" dirty="0"/>
            </a:br>
            <a:r>
              <a:rPr lang="en-US" sz="4200" dirty="0"/>
              <a:t>at</a:t>
            </a:r>
            <a:br>
              <a:rPr lang="en-US" sz="4200" dirty="0"/>
            </a:br>
            <a:r>
              <a:rPr lang="en-US" sz="4200" dirty="0"/>
              <a:t>CSU</a:t>
            </a:r>
          </a:p>
        </p:txBody>
      </p:sp>
      <p:graphicFrame>
        <p:nvGraphicFramePr>
          <p:cNvPr id="5" name="Content Placeholder 2">
            <a:extLst>
              <a:ext uri="{FF2B5EF4-FFF2-40B4-BE49-F238E27FC236}">
                <a16:creationId xmlns:a16="http://schemas.microsoft.com/office/drawing/2014/main" id="{2CC88557-85AF-771A-83E5-090D7AB340EC}"/>
              </a:ext>
            </a:extLst>
          </p:cNvPr>
          <p:cNvGraphicFramePr>
            <a:graphicFrameLocks noGrp="1"/>
          </p:cNvGraphicFramePr>
          <p:nvPr>
            <p:ph idx="1"/>
            <p:extLst>
              <p:ext uri="{D42A27DB-BD31-4B8C-83A1-F6EECF244321}">
                <p14:modId xmlns:p14="http://schemas.microsoft.com/office/powerpoint/2010/main" val="3287296208"/>
              </p:ext>
            </p:extLst>
          </p:nvPr>
        </p:nvGraphicFramePr>
        <p:xfrm>
          <a:off x="4361891" y="546369"/>
          <a:ext cx="4131533" cy="55098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316394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490E2B-1D65-64CC-5F8B-B5CCA9717A15}"/>
              </a:ext>
            </a:extLst>
          </p:cNvPr>
          <p:cNvSpPr>
            <a:spLocks noGrp="1"/>
          </p:cNvSpPr>
          <p:nvPr>
            <p:ph type="title"/>
          </p:nvPr>
        </p:nvSpPr>
        <p:spPr/>
        <p:txBody>
          <a:bodyPr/>
          <a:lstStyle/>
          <a:p>
            <a:r>
              <a:rPr lang="en-US" dirty="0"/>
              <a:t>Why CSU?</a:t>
            </a:r>
          </a:p>
        </p:txBody>
      </p:sp>
      <p:graphicFrame>
        <p:nvGraphicFramePr>
          <p:cNvPr id="5" name="Content Placeholder 2">
            <a:extLst>
              <a:ext uri="{FF2B5EF4-FFF2-40B4-BE49-F238E27FC236}">
                <a16:creationId xmlns:a16="http://schemas.microsoft.com/office/drawing/2014/main" id="{5EE0BD67-0F23-3487-B4A3-2A6A059A4D12}"/>
              </a:ext>
            </a:extLst>
          </p:cNvPr>
          <p:cNvGraphicFramePr>
            <a:graphicFrameLocks noGrp="1"/>
          </p:cNvGraphicFramePr>
          <p:nvPr>
            <p:ph idx="1"/>
            <p:extLst>
              <p:ext uri="{D42A27DB-BD31-4B8C-83A1-F6EECF244321}">
                <p14:modId xmlns:p14="http://schemas.microsoft.com/office/powerpoint/2010/main" val="2245270899"/>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1720570"/>
      </p:ext>
    </p:extLst>
  </p:cSld>
  <p:clrMapOvr>
    <a:masterClrMapping/>
  </p:clrMapOvr>
</p:sld>
</file>

<file path=ppt/theme/theme1.xml><?xml version="1.0" encoding="utf-8"?>
<a:theme xmlns:a="http://schemas.openxmlformats.org/drawingml/2006/main" name="Office Theme">
  <a:themeElements>
    <a:clrScheme name="Custom 1">
      <a:dk1>
        <a:srgbClr val="0099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D5C33D906D64B488D32710DD318BF9C" ma:contentTypeVersion="39" ma:contentTypeDescription="Create a new document." ma:contentTypeScope="" ma:versionID="cf9a02775034761184cdb25a5c8ae33c">
  <xsd:schema xmlns:xsd="http://www.w3.org/2001/XMLSchema" xmlns:xs="http://www.w3.org/2001/XMLSchema" xmlns:p="http://schemas.microsoft.com/office/2006/metadata/properties" xmlns:ns3="9b8fce12-a7be-4b43-9fd0-8f06727bb7ec" xmlns:ns4="ee5b0a24-6166-44db-9e5e-2426832e7700" targetNamespace="http://schemas.microsoft.com/office/2006/metadata/properties" ma:root="true" ma:fieldsID="30c99eedf5f38212d3a2392612f008d1" ns3:_="" ns4:_="">
    <xsd:import namespace="9b8fce12-a7be-4b43-9fd0-8f06727bb7ec"/>
    <xsd:import namespace="ee5b0a24-6166-44db-9e5e-2426832e7700"/>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DateTaken" minOccurs="0"/>
                <xsd:element ref="ns4:MediaServiceAutoTags" minOccurs="0"/>
                <xsd:element ref="ns4:MediaServiceOCR" minOccurs="0"/>
                <xsd:element ref="ns4:MediaServiceLocation" minOccurs="0"/>
                <xsd:element ref="ns4:MediaServiceGenerationTime" minOccurs="0"/>
                <xsd:element ref="ns4:MediaServiceEventHashCode" minOccurs="0"/>
                <xsd:element ref="ns4:MediaLengthInSeconds" minOccurs="0"/>
                <xsd:element ref="ns4:NotebookType" minOccurs="0"/>
                <xsd:element ref="ns4:FolderType" minOccurs="0"/>
                <xsd:element ref="ns4:CultureName" minOccurs="0"/>
                <xsd:element ref="ns4:AppVersion" minOccurs="0"/>
                <xsd:element ref="ns4:TeamsChannelId" minOccurs="0"/>
                <xsd:element ref="ns4:Owner" minOccurs="0"/>
                <xsd:element ref="ns4:Math_Settings" minOccurs="0"/>
                <xsd:element ref="ns4:DefaultSectionNames" minOccurs="0"/>
                <xsd:element ref="ns4:Templates" minOccurs="0"/>
                <xsd:element ref="ns4:Teachers" minOccurs="0"/>
                <xsd:element ref="ns4:Students" minOccurs="0"/>
                <xsd:element ref="ns4:Student_Groups" minOccurs="0"/>
                <xsd:element ref="ns4:Distribution_Groups" minOccurs="0"/>
                <xsd:element ref="ns4:LMS_Mappings" minOccurs="0"/>
                <xsd:element ref="ns4:Invited_Teachers" minOccurs="0"/>
                <xsd:element ref="ns4:Invited_Students" minOccurs="0"/>
                <xsd:element ref="ns4:Self_Registration_Enabled" minOccurs="0"/>
                <xsd:element ref="ns4:Has_Teacher_Only_SectionGroup" minOccurs="0"/>
                <xsd:element ref="ns4:Is_Collaboration_Space_Locked" minOccurs="0"/>
                <xsd:element ref="ns4:IsNotebookLocked" minOccurs="0"/>
                <xsd:element ref="ns4:Teams_Channel_Section_Location" minOccurs="0"/>
                <xsd:element ref="ns4:MediaServiceSearchProperties" minOccurs="0"/>
                <xsd:element ref="ns4:_activity" minOccurs="0"/>
                <xsd:element ref="ns4:MediaServiceObjectDetectorVersions" minOccurs="0"/>
                <xsd:element ref="ns4: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b8fce12-a7be-4b43-9fd0-8f06727bb7e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e5b0a24-6166-44db-9e5e-2426832e7700"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NotebookType" ma:index="22" nillable="true" ma:displayName="Notebook Type" ma:internalName="NotebookType">
      <xsd:simpleType>
        <xsd:restriction base="dms:Text"/>
      </xsd:simpleType>
    </xsd:element>
    <xsd:element name="FolderType" ma:index="23" nillable="true" ma:displayName="Folder Type" ma:internalName="FolderType">
      <xsd:simpleType>
        <xsd:restriction base="dms:Text"/>
      </xsd:simpleType>
    </xsd:element>
    <xsd:element name="CultureName" ma:index="24" nillable="true" ma:displayName="Culture Name" ma:internalName="CultureName">
      <xsd:simpleType>
        <xsd:restriction base="dms:Text"/>
      </xsd:simpleType>
    </xsd:element>
    <xsd:element name="AppVersion" ma:index="25" nillable="true" ma:displayName="App Version" ma:internalName="AppVersion">
      <xsd:simpleType>
        <xsd:restriction base="dms:Text"/>
      </xsd:simpleType>
    </xsd:element>
    <xsd:element name="TeamsChannelId" ma:index="26" nillable="true" ma:displayName="Teams Channel Id" ma:internalName="TeamsChannelId">
      <xsd:simpleType>
        <xsd:restriction base="dms:Text"/>
      </xsd:simpleType>
    </xsd:element>
    <xsd:element name="Owner" ma:index="27"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ath_Settings" ma:index="28" nillable="true" ma:displayName="Math Settings" ma:internalName="Math_Settings">
      <xsd:simpleType>
        <xsd:restriction base="dms:Text"/>
      </xsd:simpleType>
    </xsd:element>
    <xsd:element name="DefaultSectionNames" ma:index="29" nillable="true" ma:displayName="Default Section Names" ma:internalName="DefaultSectionNames">
      <xsd:simpleType>
        <xsd:restriction base="dms:Note">
          <xsd:maxLength value="255"/>
        </xsd:restriction>
      </xsd:simpleType>
    </xsd:element>
    <xsd:element name="Templates" ma:index="30" nillable="true" ma:displayName="Templates" ma:internalName="Templates">
      <xsd:simpleType>
        <xsd:restriction base="dms:Note">
          <xsd:maxLength value="255"/>
        </xsd:restriction>
      </xsd:simpleType>
    </xsd:element>
    <xsd:element name="Teachers" ma:index="31"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32"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33"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istribution_Groups" ma:index="34" nillable="true" ma:displayName="Distribution Groups" ma:internalName="Distribution_Groups">
      <xsd:simpleType>
        <xsd:restriction base="dms:Note">
          <xsd:maxLength value="255"/>
        </xsd:restriction>
      </xsd:simpleType>
    </xsd:element>
    <xsd:element name="LMS_Mappings" ma:index="35" nillable="true" ma:displayName="LMS Mappings" ma:internalName="LMS_Mappings">
      <xsd:simpleType>
        <xsd:restriction base="dms:Note">
          <xsd:maxLength value="255"/>
        </xsd:restriction>
      </xsd:simpleType>
    </xsd:element>
    <xsd:element name="Invited_Teachers" ma:index="36" nillable="true" ma:displayName="Invited Teachers" ma:internalName="Invited_Teachers">
      <xsd:simpleType>
        <xsd:restriction base="dms:Note">
          <xsd:maxLength value="255"/>
        </xsd:restriction>
      </xsd:simpleType>
    </xsd:element>
    <xsd:element name="Invited_Students" ma:index="37" nillable="true" ma:displayName="Invited Students" ma:internalName="Invited_Students">
      <xsd:simpleType>
        <xsd:restriction base="dms:Note">
          <xsd:maxLength value="255"/>
        </xsd:restriction>
      </xsd:simpleType>
    </xsd:element>
    <xsd:element name="Self_Registration_Enabled" ma:index="38" nillable="true" ma:displayName="Self Registration Enabled" ma:internalName="Self_Registration_Enabled">
      <xsd:simpleType>
        <xsd:restriction base="dms:Boolean"/>
      </xsd:simpleType>
    </xsd:element>
    <xsd:element name="Has_Teacher_Only_SectionGroup" ma:index="39" nillable="true" ma:displayName="Has Teacher Only SectionGroup" ma:internalName="Has_Teacher_Only_SectionGroup">
      <xsd:simpleType>
        <xsd:restriction base="dms:Boolean"/>
      </xsd:simpleType>
    </xsd:element>
    <xsd:element name="Is_Collaboration_Space_Locked" ma:index="40" nillable="true" ma:displayName="Is Collaboration Space Locked" ma:internalName="Is_Collaboration_Space_Locked">
      <xsd:simpleType>
        <xsd:restriction base="dms:Boolean"/>
      </xsd:simpleType>
    </xsd:element>
    <xsd:element name="IsNotebookLocked" ma:index="41" nillable="true" ma:displayName="Is Notebook Locked" ma:internalName="IsNotebookLocked">
      <xsd:simpleType>
        <xsd:restriction base="dms:Boolean"/>
      </xsd:simpleType>
    </xsd:element>
    <xsd:element name="Teams_Channel_Section_Location" ma:index="42" nillable="true" ma:displayName="Teams Channel Section Location" ma:internalName="Teams_Channel_Section_Location">
      <xsd:simpleType>
        <xsd:restriction base="dms:Text"/>
      </xsd:simpleType>
    </xsd:element>
    <xsd:element name="MediaServiceSearchProperties" ma:index="43" nillable="true" ma:displayName="MediaServiceSearchProperties" ma:hidden="true" ma:internalName="MediaServiceSearchProperties" ma:readOnly="true">
      <xsd:simpleType>
        <xsd:restriction base="dms:Note"/>
      </xsd:simpleType>
    </xsd:element>
    <xsd:element name="_activity" ma:index="44" nillable="true" ma:displayName="_activity" ma:hidden="true" ma:internalName="_activity">
      <xsd:simpleType>
        <xsd:restriction base="dms:Note"/>
      </xsd:simpleType>
    </xsd:element>
    <xsd:element name="MediaServiceObjectDetectorVersions" ma:index="45" nillable="true" ma:displayName="MediaServiceObjectDetectorVersions" ma:hidden="true" ma:indexed="true" ma:internalName="MediaServiceObjectDetectorVersions" ma:readOnly="true">
      <xsd:simpleType>
        <xsd:restriction base="dms:Text"/>
      </xsd:simpleType>
    </xsd:element>
    <xsd:element name="MediaServiceSystemTags" ma:index="46" nillable="true" ma:displayName="MediaServiceSystemTags" ma:hidden="true" ma:internalName="MediaServiceSystemTag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FolderType xmlns="ee5b0a24-6166-44db-9e5e-2426832e7700" xsi:nil="true"/>
    <Owner xmlns="ee5b0a24-6166-44db-9e5e-2426832e7700">
      <UserInfo>
        <DisplayName/>
        <AccountId xsi:nil="true"/>
        <AccountType/>
      </UserInfo>
    </Owner>
    <Teachers xmlns="ee5b0a24-6166-44db-9e5e-2426832e7700">
      <UserInfo>
        <DisplayName/>
        <AccountId xsi:nil="true"/>
        <AccountType/>
      </UserInfo>
    </Teachers>
    <Student_Groups xmlns="ee5b0a24-6166-44db-9e5e-2426832e7700">
      <UserInfo>
        <DisplayName/>
        <AccountId xsi:nil="true"/>
        <AccountType/>
      </UserInfo>
    </Student_Groups>
    <_activity xmlns="ee5b0a24-6166-44db-9e5e-2426832e7700" xsi:nil="true"/>
    <LMS_Mappings xmlns="ee5b0a24-6166-44db-9e5e-2426832e7700" xsi:nil="true"/>
    <IsNotebookLocked xmlns="ee5b0a24-6166-44db-9e5e-2426832e7700" xsi:nil="true"/>
    <NotebookType xmlns="ee5b0a24-6166-44db-9e5e-2426832e7700" xsi:nil="true"/>
    <CultureName xmlns="ee5b0a24-6166-44db-9e5e-2426832e7700" xsi:nil="true"/>
    <Distribution_Groups xmlns="ee5b0a24-6166-44db-9e5e-2426832e7700" xsi:nil="true"/>
    <DefaultSectionNames xmlns="ee5b0a24-6166-44db-9e5e-2426832e7700" xsi:nil="true"/>
    <Is_Collaboration_Space_Locked xmlns="ee5b0a24-6166-44db-9e5e-2426832e7700" xsi:nil="true"/>
    <Invited_Teachers xmlns="ee5b0a24-6166-44db-9e5e-2426832e7700" xsi:nil="true"/>
    <Templates xmlns="ee5b0a24-6166-44db-9e5e-2426832e7700" xsi:nil="true"/>
    <Self_Registration_Enabled xmlns="ee5b0a24-6166-44db-9e5e-2426832e7700" xsi:nil="true"/>
    <Has_Teacher_Only_SectionGroup xmlns="ee5b0a24-6166-44db-9e5e-2426832e7700" xsi:nil="true"/>
    <Teams_Channel_Section_Location xmlns="ee5b0a24-6166-44db-9e5e-2426832e7700" xsi:nil="true"/>
    <AppVersion xmlns="ee5b0a24-6166-44db-9e5e-2426832e7700" xsi:nil="true"/>
    <TeamsChannelId xmlns="ee5b0a24-6166-44db-9e5e-2426832e7700" xsi:nil="true"/>
    <Students xmlns="ee5b0a24-6166-44db-9e5e-2426832e7700">
      <UserInfo>
        <DisplayName/>
        <AccountId xsi:nil="true"/>
        <AccountType/>
      </UserInfo>
    </Students>
    <Math_Settings xmlns="ee5b0a24-6166-44db-9e5e-2426832e7700" xsi:nil="true"/>
    <Invited_Students xmlns="ee5b0a24-6166-44db-9e5e-2426832e7700" xsi:nil="true"/>
  </documentManagement>
</p:properties>
</file>

<file path=customXml/itemProps1.xml><?xml version="1.0" encoding="utf-8"?>
<ds:datastoreItem xmlns:ds="http://schemas.openxmlformats.org/officeDocument/2006/customXml" ds:itemID="{9F6D57D1-C8E7-4C67-AFD5-CFA5587D26BC}">
  <ds:schemaRefs>
    <ds:schemaRef ds:uri="http://schemas.microsoft.com/sharepoint/v3/contenttype/forms"/>
  </ds:schemaRefs>
</ds:datastoreItem>
</file>

<file path=customXml/itemProps2.xml><?xml version="1.0" encoding="utf-8"?>
<ds:datastoreItem xmlns:ds="http://schemas.openxmlformats.org/officeDocument/2006/customXml" ds:itemID="{04A3A498-E85A-407D-9670-25274A5941B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b8fce12-a7be-4b43-9fd0-8f06727bb7ec"/>
    <ds:schemaRef ds:uri="ee5b0a24-6166-44db-9e5e-2426832e770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40C55AD-5EBD-4C45-B66B-AB829600CD4D}">
  <ds:schemaRefs>
    <ds:schemaRef ds:uri="http://purl.org/dc/terms/"/>
    <ds:schemaRef ds:uri="http://schemas.microsoft.com/office/2006/documentManagement/types"/>
    <ds:schemaRef ds:uri="http://purl.org/dc/elements/1.1/"/>
    <ds:schemaRef ds:uri="http://schemas.microsoft.com/office/infopath/2007/PartnerControls"/>
    <ds:schemaRef ds:uri="ee5b0a24-6166-44db-9e5e-2426832e7700"/>
    <ds:schemaRef ds:uri="http://www.w3.org/XML/1998/namespace"/>
    <ds:schemaRef ds:uri="http://purl.org/dc/dcmitype/"/>
    <ds:schemaRef ds:uri="http://schemas.openxmlformats.org/package/2006/metadata/core-properties"/>
    <ds:schemaRef ds:uri="9b8fce12-a7be-4b43-9fd0-8f06727bb7ec"/>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Ion</Template>
  <TotalTime>21986</TotalTime>
  <Words>6003</Words>
  <Application>Microsoft Office PowerPoint</Application>
  <PresentationFormat>On-screen Show (4:3)</PresentationFormat>
  <Paragraphs>475</Paragraphs>
  <Slides>42</Slides>
  <Notes>41</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Office Theme</vt:lpstr>
      <vt:lpstr> </vt:lpstr>
      <vt:lpstr>Contents</vt:lpstr>
      <vt:lpstr> </vt:lpstr>
      <vt:lpstr>What is Occupational Therapy?</vt:lpstr>
      <vt:lpstr>AOTA Video:  What is OT?</vt:lpstr>
      <vt:lpstr>Occupational Therapy in Action</vt:lpstr>
      <vt:lpstr> </vt:lpstr>
      <vt:lpstr>Occupational Therapy  at CSU</vt:lpstr>
      <vt:lpstr>Why CSU?</vt:lpstr>
      <vt:lpstr>Our Faculty</vt:lpstr>
      <vt:lpstr>Accreditation Information</vt:lpstr>
      <vt:lpstr>Our Learning Spaces</vt:lpstr>
      <vt:lpstr>Our OTD Curriculum</vt:lpstr>
      <vt:lpstr>Field Placements</vt:lpstr>
      <vt:lpstr>Doctoral Capstone</vt:lpstr>
      <vt:lpstr>The Capstone Experience</vt:lpstr>
      <vt:lpstr>The Capstone Project</vt:lpstr>
      <vt:lpstr>Part-Time Students</vt:lpstr>
      <vt:lpstr>Post-Graduation Details</vt:lpstr>
      <vt:lpstr> </vt:lpstr>
      <vt:lpstr>Current Admission Criteria</vt:lpstr>
      <vt:lpstr>Not Required, but Recommended</vt:lpstr>
      <vt:lpstr>Prerequisite Requirements (1 of 2)</vt:lpstr>
      <vt:lpstr>Prerequisite Requirements (2 of 2)</vt:lpstr>
      <vt:lpstr>Prerequisite Course Equivalency Chart https://health.csuohio.edu/occupational-therapy/admission-and-advising  Scroll down to the section titled Prerequisite Course Requirements and download the Excel file</vt:lpstr>
      <vt:lpstr> </vt:lpstr>
      <vt:lpstr>Admission Process</vt:lpstr>
      <vt:lpstr>Admission Process</vt:lpstr>
      <vt:lpstr>When Is My Application Complete?</vt:lpstr>
      <vt:lpstr>Application Scoring</vt:lpstr>
      <vt:lpstr>How Will I Be Notified of My Status?</vt:lpstr>
      <vt:lpstr>Credit for Previous Work</vt:lpstr>
      <vt:lpstr> </vt:lpstr>
      <vt:lpstr>Cost of the OT Program</vt:lpstr>
      <vt:lpstr> </vt:lpstr>
      <vt:lpstr>OTD Advising</vt:lpstr>
      <vt:lpstr>Bachelor of Science in  Health Sciences Degree (BSHS)</vt:lpstr>
      <vt:lpstr> </vt:lpstr>
      <vt:lpstr>Stay Connected!</vt:lpstr>
      <vt:lpstr>Cleveland State Links</vt:lpstr>
      <vt:lpstr>OT Links</vt:lpstr>
      <vt:lpstr>Cleveland State University College of Health  Occupational Therapy Doctorate Program 2121 Euclid Avenue, HS 101 Cleveland, OH 44115-2214  216. 687.3567  ot@csuohio.edu  https://www.csuohio.edu/sciences/occupational-therapy/doctor-occupational-therapy     </vt:lpstr>
    </vt:vector>
  </TitlesOfParts>
  <Company>Cleveland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Pre-MOT Advising</dc:title>
  <dc:creator>CSU</dc:creator>
  <cp:lastModifiedBy>Susan L Wayne</cp:lastModifiedBy>
  <cp:revision>241</cp:revision>
  <dcterms:created xsi:type="dcterms:W3CDTF">2011-09-07T17:54:05Z</dcterms:created>
  <dcterms:modified xsi:type="dcterms:W3CDTF">2023-11-07T15:03:19Z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0x0101000D5C33D906D64B488D32710DD318BF9C</vt:lpwstr>
  </property>
</Properties>
</file>